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44"/>
  </p:notesMasterIdLst>
  <p:sldIdLst>
    <p:sldId id="367" r:id="rId2"/>
    <p:sldId id="374" r:id="rId3"/>
    <p:sldId id="421" r:id="rId4"/>
    <p:sldId id="422" r:id="rId5"/>
    <p:sldId id="423" r:id="rId6"/>
    <p:sldId id="424" r:id="rId7"/>
    <p:sldId id="403" r:id="rId8"/>
    <p:sldId id="404" r:id="rId9"/>
    <p:sldId id="428" r:id="rId10"/>
    <p:sldId id="408" r:id="rId11"/>
    <p:sldId id="426" r:id="rId12"/>
    <p:sldId id="427" r:id="rId13"/>
    <p:sldId id="405" r:id="rId14"/>
    <p:sldId id="429" r:id="rId15"/>
    <p:sldId id="425" r:id="rId16"/>
    <p:sldId id="386" r:id="rId17"/>
    <p:sldId id="431" r:id="rId18"/>
    <p:sldId id="432" r:id="rId19"/>
    <p:sldId id="433" r:id="rId20"/>
    <p:sldId id="434" r:id="rId21"/>
    <p:sldId id="435" r:id="rId22"/>
    <p:sldId id="430" r:id="rId23"/>
    <p:sldId id="417" r:id="rId24"/>
    <p:sldId id="437" r:id="rId25"/>
    <p:sldId id="436" r:id="rId26"/>
    <p:sldId id="438" r:id="rId27"/>
    <p:sldId id="439" r:id="rId28"/>
    <p:sldId id="418" r:id="rId29"/>
    <p:sldId id="409" r:id="rId30"/>
    <p:sldId id="441" r:id="rId31"/>
    <p:sldId id="442" r:id="rId32"/>
    <p:sldId id="443" r:id="rId33"/>
    <p:sldId id="444" r:id="rId34"/>
    <p:sldId id="414" r:id="rId35"/>
    <p:sldId id="445" r:id="rId36"/>
    <p:sldId id="446" r:id="rId37"/>
    <p:sldId id="449" r:id="rId38"/>
    <p:sldId id="450" r:id="rId39"/>
    <p:sldId id="454" r:id="rId40"/>
    <p:sldId id="416" r:id="rId41"/>
    <p:sldId id="415" r:id="rId42"/>
    <p:sldId id="371" r:id="rId4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E003D"/>
    <a:srgbClr val="EBEBEC"/>
    <a:srgbClr val="99CCFF"/>
    <a:srgbClr val="FBFFD9"/>
    <a:srgbClr val="FFFFCC"/>
    <a:srgbClr val="FF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68" autoAdjust="0"/>
    <p:restoredTop sz="99145" autoAdjust="0"/>
  </p:normalViewPr>
  <p:slideViewPr>
    <p:cSldViewPr>
      <p:cViewPr varScale="1">
        <p:scale>
          <a:sx n="92" d="100"/>
          <a:sy n="92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CE1D90C7-F4F4-4644-A5C3-1FC50390FCF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4590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2708275"/>
            <a:ext cx="9144000" cy="3241675"/>
          </a:xfrm>
          <a:prstGeom prst="rect">
            <a:avLst/>
          </a:prstGeom>
          <a:solidFill>
            <a:srgbClr val="F8B3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 i="0">
              <a:latin typeface="Arial" charset="0"/>
              <a:cs typeface="Arial" charset="0"/>
            </a:endParaRPr>
          </a:p>
        </p:txBody>
      </p:sp>
      <p:pic>
        <p:nvPicPr>
          <p:cNvPr id="5" name="Picture 7" descr="FOI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875"/>
            <a:ext cx="8424862" cy="7207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764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CE003D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9BEF85-8F1C-4109-B4FC-02268A27A44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984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95813-692F-4123-9BD6-69511E3F6CC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59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188913"/>
            <a:ext cx="2017713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0588" y="188913"/>
            <a:ext cx="5903912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5D2B9-767E-4AD6-A955-485F29E04D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082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36E5B-084F-4FBD-BE7F-CBDBBC6C881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3038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71B89-246F-433C-8702-6621C1E48BF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469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9560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563" y="1196975"/>
            <a:ext cx="39560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1DECC-2A5A-4ECC-9A39-BB8CAB072AA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078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0B7AD-8648-483C-B50A-3DADA3AB76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0310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1C799-E0C9-4535-B1D7-00CAA232498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2700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296F5-A1F6-49C4-8183-DA4DA71A0AB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1943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D5413-B162-495C-9CED-6FBF382557F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268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9B926-EA91-40D9-BCC2-B210040F192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0198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O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107950" cy="6873875"/>
          </a:xfrm>
          <a:prstGeom prst="rect">
            <a:avLst/>
          </a:prstGeom>
          <a:solidFill>
            <a:srgbClr val="CE003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 i="0">
              <a:latin typeface="Arial" charset="0"/>
              <a:cs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107950" y="0"/>
            <a:ext cx="719138" cy="6873875"/>
          </a:xfrm>
          <a:prstGeom prst="rect">
            <a:avLst/>
          </a:prstGeom>
          <a:solidFill>
            <a:srgbClr val="F8B323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 i="0">
              <a:latin typeface="Arial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188913"/>
            <a:ext cx="70659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524625"/>
            <a:ext cx="8316912" cy="333375"/>
          </a:xfrm>
          <a:prstGeom prst="rect">
            <a:avLst/>
          </a:prstGeom>
          <a:solidFill>
            <a:srgbClr val="EBEBE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CE003D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245225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CE003D"/>
                </a:solidFill>
                <a:latin typeface="Calibri" panose="020F0502020204030204" pitchFamily="34" charset="0"/>
              </a:defRPr>
            </a:lvl1pPr>
          </a:lstStyle>
          <a:p>
            <a:fld id="{159EB091-EF42-4C32-8A1F-41399C17C757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827088" y="908050"/>
            <a:ext cx="8316912" cy="71438"/>
          </a:xfrm>
          <a:prstGeom prst="rect">
            <a:avLst/>
          </a:prstGeom>
          <a:solidFill>
            <a:srgbClr val="EBEBE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 i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CE003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003D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003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unizg.hr/fileadmin/Srce/proizvodi_usluge/obrazovanje/CEU/Dan_e-ucenja_2011/Prezentacije/Orehovacki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surge.com/n/2013-08-21-teachers-favored-web-2-0-tool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demic.com/best-web-tools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moodle.srce.hr/eportfolio/view/view.php?t=z65cj4HVAZE6EMVudS4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educationeuropa.eu/en/paper/personal-learning-environment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.foi.hr/iProjekt/index.php/Evaluirani_Web_2.0_alat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081463"/>
            <a:ext cx="6400800" cy="500062"/>
          </a:xfrm>
        </p:spPr>
        <p:txBody>
          <a:bodyPr/>
          <a:lstStyle/>
          <a:p>
            <a:r>
              <a:rPr lang="hr-HR" altLang="sr-Latn-RS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Fakultet organizacije i informatike</a:t>
            </a:r>
          </a:p>
          <a:p>
            <a:r>
              <a:rPr lang="hr-HR" altLang="sr-Latn-RS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Sveučilište u Zagrebu</a:t>
            </a:r>
          </a:p>
          <a:p>
            <a:r>
              <a:rPr lang="hr-HR" altLang="sr-Latn-RS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Hrvatska</a:t>
            </a:r>
            <a:endParaRPr lang="en-US" altLang="sr-Latn-RS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476375" y="6165850"/>
            <a:ext cx="655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sr-Latn-RS" sz="2000" b="1" i="0" dirty="0" err="1" smtClean="0">
                <a:solidFill>
                  <a:srgbClr val="606060"/>
                </a:solidFill>
                <a:latin typeface="Arial Black" panose="020B0A04020102020204" pitchFamily="34" charset="0"/>
              </a:rPr>
              <a:t>CARNet</a:t>
            </a:r>
            <a:r>
              <a:rPr lang="hr-HR" altLang="sr-Latn-RS" sz="2000" b="1" i="0" dirty="0" smtClean="0">
                <a:solidFill>
                  <a:srgbClr val="606060"/>
                </a:solidFill>
                <a:latin typeface="Arial Black" panose="020B0A04020102020204" pitchFamily="34" charset="0"/>
              </a:rPr>
              <a:t>, 3. srpnja 2015., </a:t>
            </a:r>
            <a:r>
              <a:rPr lang="hr-HR" altLang="sr-Latn-RS" sz="2000" b="1" i="0" dirty="0">
                <a:solidFill>
                  <a:srgbClr val="606060"/>
                </a:solidFill>
                <a:latin typeface="Arial Black" panose="020B0A04020102020204" pitchFamily="34" charset="0"/>
              </a:rPr>
              <a:t>Zagreb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684213" y="3146425"/>
            <a:ext cx="7775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sr-Latn-RS" sz="4400" b="1" i="0" dirty="0" smtClean="0">
                <a:solidFill>
                  <a:schemeClr val="tx2"/>
                </a:solidFill>
              </a:rPr>
              <a:t>Goran Bubaš</a:t>
            </a:r>
            <a:endParaRPr lang="hr-HR" altLang="sr-Latn-RS" sz="4400" b="1" i="0" dirty="0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39750" y="620688"/>
            <a:ext cx="813593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3000" b="1" i="0" dirty="0"/>
              <a:t>E-</a:t>
            </a:r>
            <a:r>
              <a:rPr lang="hr-HR" altLang="sr-Latn-RS" sz="3000" b="1" i="0" dirty="0" err="1"/>
              <a:t>portfolio</a:t>
            </a:r>
            <a:r>
              <a:rPr lang="hr-HR" altLang="sr-Latn-RS" sz="3000" b="1" i="0" dirty="0"/>
              <a:t> i personalizirani virtualni prostori za učenje i poučavanje u školama i na visokim učilištima</a:t>
            </a:r>
            <a:endParaRPr lang="hr-HR" altLang="sr-Latn-RS" sz="300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16"/>
            <a:ext cx="9144000" cy="74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/>
              <a:t>Primjer mentalne mape (bubbl.us)</a:t>
            </a:r>
          </a:p>
        </p:txBody>
      </p:sp>
      <p:pic>
        <p:nvPicPr>
          <p:cNvPr id="4098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80645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500" dirty="0" smtClean="0"/>
              <a:t>Kolegij </a:t>
            </a:r>
            <a:r>
              <a:rPr lang="hr-HR" altLang="sr-Latn-RS" sz="2500" b="1" dirty="0" smtClean="0">
                <a:hlinkClick r:id="rId2"/>
              </a:rPr>
              <a:t>„Struktura podataka“</a:t>
            </a:r>
            <a:r>
              <a:rPr lang="hr-HR" altLang="sr-Latn-RS" sz="2500" dirty="0" smtClean="0"/>
              <a:t> od 2009./2010. akademske godine i nadalje (dr.sc. T. </a:t>
            </a:r>
            <a:r>
              <a:rPr lang="hr-HR" altLang="sr-Latn-RS" sz="2500" dirty="0" err="1" smtClean="0"/>
              <a:t>Orehovački</a:t>
            </a:r>
            <a:r>
              <a:rPr lang="hr-HR" altLang="sr-Latn-RS" sz="2500" dirty="0" smtClean="0"/>
              <a:t>):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Korištene su i evaluirane po četiri srodne Web 2.0 aplikacije (označene su </a:t>
            </a:r>
            <a:r>
              <a:rPr lang="hr-HR" altLang="sr-Latn-RS" sz="2100" b="1" i="1" u="sng" dirty="0" smtClean="0"/>
              <a:t>najbolje</a:t>
            </a:r>
            <a:r>
              <a:rPr lang="hr-HR" altLang="sr-Latn-RS" sz="2100" dirty="0" smtClean="0"/>
              <a:t>).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b="1" dirty="0" smtClean="0"/>
              <a:t>Online bilješke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iNetWord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Helipad</a:t>
            </a:r>
            <a:r>
              <a:rPr lang="hr-HR" altLang="sr-Latn-RS" sz="2100" dirty="0" smtClean="0"/>
              <a:t>, </a:t>
            </a:r>
            <a:r>
              <a:rPr lang="hr-HR" altLang="sr-Latn-RS" sz="2100" b="1" i="1" u="sng" dirty="0" smtClean="0"/>
              <a:t>Google </a:t>
            </a:r>
            <a:r>
              <a:rPr lang="hr-HR" altLang="sr-Latn-RS" sz="2100" b="1" i="1" u="sng" dirty="0" err="1" smtClean="0"/>
              <a:t>Docs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Zoho</a:t>
            </a:r>
            <a:r>
              <a:rPr lang="hr-HR" altLang="sr-Latn-RS" sz="2100" dirty="0" smtClean="0"/>
              <a:t> </a:t>
            </a:r>
            <a:r>
              <a:rPr lang="hr-HR" altLang="sr-Latn-RS" sz="2100" dirty="0" err="1" smtClean="0"/>
              <a:t>Notebook</a:t>
            </a:r>
            <a:r>
              <a:rPr lang="hr-HR" altLang="sr-Latn-RS" sz="2100" dirty="0" smtClean="0"/>
              <a:t>),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b="1" dirty="0" smtClean="0"/>
              <a:t>Mentalne mape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Mind</a:t>
            </a:r>
            <a:r>
              <a:rPr lang="hr-HR" altLang="sr-Latn-RS" sz="2100" dirty="0" smtClean="0"/>
              <a:t> 42, </a:t>
            </a:r>
            <a:r>
              <a:rPr lang="hr-HR" altLang="sr-Latn-RS" sz="2100" b="1" i="1" u="sng" dirty="0" err="1" smtClean="0"/>
              <a:t>Mindomo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Mindmeister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Wise</a:t>
            </a:r>
            <a:r>
              <a:rPr lang="hr-HR" altLang="sr-Latn-RS" sz="2100" dirty="0" smtClean="0"/>
              <a:t> </a:t>
            </a:r>
            <a:r>
              <a:rPr lang="hr-HR" altLang="sr-Latn-RS" sz="2100" dirty="0" err="1" smtClean="0"/>
              <a:t>Mapping</a:t>
            </a:r>
            <a:r>
              <a:rPr lang="hr-HR" altLang="sr-Latn-RS" sz="2100" dirty="0" smtClean="0"/>
              <a:t>),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b="1" dirty="0" smtClean="0"/>
              <a:t>Blok dijagrami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Draw</a:t>
            </a:r>
            <a:r>
              <a:rPr lang="hr-HR" altLang="sr-Latn-RS" sz="2100" dirty="0" smtClean="0"/>
              <a:t> </a:t>
            </a:r>
            <a:r>
              <a:rPr lang="hr-HR" altLang="sr-Latn-RS" sz="2100" dirty="0" err="1" smtClean="0"/>
              <a:t>Anywhere</a:t>
            </a:r>
            <a:r>
              <a:rPr lang="hr-HR" altLang="sr-Latn-RS" sz="2100" dirty="0" smtClean="0"/>
              <a:t>, </a:t>
            </a:r>
            <a:r>
              <a:rPr lang="hr-HR" altLang="sr-Latn-RS" sz="2100" b="1" i="1" u="sng" dirty="0" err="1" smtClean="0"/>
              <a:t>Gliffy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Lucid</a:t>
            </a:r>
            <a:r>
              <a:rPr lang="hr-HR" altLang="sr-Latn-RS" sz="2100" dirty="0" smtClean="0"/>
              <a:t> </a:t>
            </a:r>
            <a:r>
              <a:rPr lang="hr-HR" altLang="sr-Latn-RS" sz="2100" dirty="0" err="1" smtClean="0"/>
              <a:t>Chart</a:t>
            </a:r>
            <a:r>
              <a:rPr lang="hr-HR" altLang="sr-Latn-RS" sz="2100" dirty="0" smtClean="0"/>
              <a:t>, Project </a:t>
            </a:r>
            <a:r>
              <a:rPr lang="hr-HR" altLang="sr-Latn-RS" sz="2100" dirty="0" err="1" smtClean="0"/>
              <a:t>Draw</a:t>
            </a:r>
            <a:r>
              <a:rPr lang="hr-HR" altLang="sr-Latn-RS" sz="2100" dirty="0" smtClean="0"/>
              <a:t>),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b="1" dirty="0" err="1" smtClean="0"/>
              <a:t>Podcasting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Masher</a:t>
            </a:r>
            <a:r>
              <a:rPr lang="hr-HR" altLang="sr-Latn-RS" sz="2100" dirty="0" smtClean="0"/>
              <a:t> + </a:t>
            </a:r>
            <a:r>
              <a:rPr lang="hr-HR" altLang="sr-Latn-RS" sz="2100" dirty="0" err="1" smtClean="0"/>
              <a:t>Podomatic</a:t>
            </a:r>
            <a:r>
              <a:rPr lang="hr-HR" altLang="sr-Latn-RS" sz="2100" dirty="0" smtClean="0"/>
              <a:t>, </a:t>
            </a:r>
            <a:r>
              <a:rPr lang="hr-HR" altLang="sr-Latn-RS" sz="2100" b="1" i="1" u="sng" dirty="0" err="1" smtClean="0"/>
              <a:t>SlideSix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Stupeflix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Yodio</a:t>
            </a:r>
            <a:r>
              <a:rPr lang="hr-HR" altLang="sr-Latn-RS" sz="2100" dirty="0" smtClean="0"/>
              <a:t> + </a:t>
            </a:r>
            <a:r>
              <a:rPr lang="hr-HR" altLang="sr-Latn-RS" sz="2100" dirty="0" err="1" smtClean="0"/>
              <a:t>Woices</a:t>
            </a:r>
            <a:r>
              <a:rPr lang="hr-HR" altLang="sr-Latn-RS" sz="2100" dirty="0" smtClean="0"/>
              <a:t>)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b="1" dirty="0" smtClean="0"/>
              <a:t>Kolaborativno programiranje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Posteet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Github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Bytemycode</a:t>
            </a:r>
            <a:r>
              <a:rPr lang="hr-HR" altLang="sr-Latn-RS" sz="2100" dirty="0" smtClean="0"/>
              <a:t>, </a:t>
            </a:r>
            <a:r>
              <a:rPr lang="hr-HR" altLang="sr-Latn-RS" sz="2100" dirty="0" err="1" smtClean="0"/>
              <a:t>Pastebin</a:t>
            </a:r>
            <a:r>
              <a:rPr lang="hr-HR" altLang="sr-Latn-RS" sz="2100" dirty="0" smtClean="0"/>
              <a:t>)</a:t>
            </a:r>
            <a:endParaRPr lang="en-US" altLang="sr-Latn-RS" sz="2100" dirty="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/>
              <a:t>Primjer </a:t>
            </a:r>
            <a:r>
              <a:rPr lang="hr-HR" altLang="sr-Latn-RS" sz="3000" b="1" i="0" dirty="0" smtClean="0"/>
              <a:t>uporabe web </a:t>
            </a:r>
            <a:r>
              <a:rPr lang="hr-HR" altLang="sr-Latn-RS" sz="3000" b="1" i="0" dirty="0"/>
              <a:t>2.0 </a:t>
            </a:r>
            <a:r>
              <a:rPr lang="hr-HR" altLang="sr-Latn-RS" sz="3000" b="1" i="0" dirty="0" smtClean="0"/>
              <a:t>alata  /1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378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600" dirty="0" smtClean="0"/>
              <a:t>Postupno je sve više različitih Web 2.0 aplikacija evaluirano u sklopu  kolegija </a:t>
            </a:r>
            <a:r>
              <a:rPr lang="hr-HR" altLang="sr-Latn-RS" sz="2600" b="1" dirty="0" smtClean="0"/>
              <a:t>„Struktura podataka“.</a:t>
            </a:r>
            <a:endParaRPr lang="hr-HR" altLang="sr-Latn-RS" sz="2600" dirty="0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/>
              <a:t>Primjer </a:t>
            </a:r>
            <a:r>
              <a:rPr lang="hr-HR" altLang="sr-Latn-RS" sz="3000" b="1" i="0" dirty="0" smtClean="0"/>
              <a:t>uporabe </a:t>
            </a:r>
            <a:r>
              <a:rPr lang="hr-HR" altLang="sr-Latn-RS" sz="3000" b="1" i="0" dirty="0"/>
              <a:t>web 2.0 alata  </a:t>
            </a:r>
            <a:r>
              <a:rPr lang="hr-HR" altLang="sr-Latn-RS" sz="3000" b="1" i="0" dirty="0" smtClean="0"/>
              <a:t>/2</a:t>
            </a:r>
            <a:endParaRPr lang="hr-HR" altLang="sr-Latn-RS" sz="3000" b="1" i="0" dirty="0"/>
          </a:p>
        </p:txBody>
      </p:sp>
      <p:pic>
        <p:nvPicPr>
          <p:cNvPr id="44036" name="Picture 4" descr="Alati2_Struktura-Podata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205038"/>
            <a:ext cx="763428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3276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600" b="1" u="sng" dirty="0" smtClean="0"/>
              <a:t>Novi web 2.0 alati stalno se razvijaju i nalaze korisnike među nastavnicima! (</a:t>
            </a:r>
            <a:r>
              <a:rPr lang="hr-HR" altLang="sr-Latn-RS" sz="2600" b="1" u="sng" dirty="0" smtClean="0">
                <a:hlinkClick r:id="rId2"/>
              </a:rPr>
              <a:t>link</a:t>
            </a:r>
            <a:r>
              <a:rPr lang="hr-HR" altLang="sr-Latn-RS" sz="2600" b="1" u="sng" dirty="0" smtClean="0"/>
              <a:t>)</a:t>
            </a:r>
            <a:endParaRPr lang="hr-HR" altLang="sr-Latn-RS" sz="2600" dirty="0" smtClean="0"/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300" dirty="0" smtClean="0"/>
              <a:t>„Web 2.0 alati od studenata čine STVARATELJE, a ne ‘PAMTITELJE’”.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300" dirty="0" smtClean="0"/>
              <a:t>„Takvi alati studentima omogućuju kolaboraciju širom svijeta i proširuju njihovu online publiku.”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300" dirty="0" smtClean="0"/>
              <a:t>„Najbolje obrazovne tehnologije su one koje učinkovito ispunjavaju potrebe u vašoj učionici”</a:t>
            </a:r>
            <a:r>
              <a:rPr lang="en-US" altLang="sr-Latn-RS" sz="2300" dirty="0" smtClean="0"/>
              <a:t>. </a:t>
            </a:r>
            <a:endParaRPr lang="hr-HR" altLang="sr-Latn-RS" sz="2300" dirty="0" smtClean="0"/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300" dirty="0" smtClean="0"/>
              <a:t>„Nije stvar u atraktivnoj tehnologiji, već u tome kako ona može podržati učenje kod studenata”</a:t>
            </a:r>
            <a:r>
              <a:rPr lang="en-US" altLang="sr-Latn-RS" sz="2300" dirty="0" smtClean="0"/>
              <a:t> </a:t>
            </a:r>
            <a:endParaRPr lang="hr-HR" altLang="sr-Latn-RS" sz="2300" dirty="0" smtClean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Trendovi uporabe web 2.0 alata  /1</a:t>
            </a:r>
            <a:endParaRPr lang="hr-HR" altLang="sr-Latn-RS" sz="3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3276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600" b="1" u="sng" dirty="0" smtClean="0"/>
              <a:t>Web 2.0 alati namijenjeni su kako učenicima, tako i nastavnicima! (</a:t>
            </a:r>
            <a:r>
              <a:rPr lang="hr-HR" altLang="sr-Latn-RS" sz="2600" b="1" u="sng" dirty="0" smtClean="0">
                <a:hlinkClick r:id="rId2"/>
              </a:rPr>
              <a:t>link</a:t>
            </a:r>
            <a:r>
              <a:rPr lang="hr-HR" altLang="sr-Latn-RS" sz="2600" b="1" u="sng" dirty="0" smtClean="0"/>
              <a:t>)</a:t>
            </a:r>
            <a:endParaRPr lang="hr-HR" altLang="sr-Latn-RS" sz="2600" dirty="0" smtClean="0"/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300" dirty="0" smtClean="0"/>
              <a:t>„Nova obrazovna web mjesta stalno se pojavljuju, ali jednom kad počnete koristiti nekoliko novih solidnih alata, novi programi su manje zastrašujući. Također,  moći ćete dati dobre savjete učenicima u pogledu njihovih online aktivnosti.”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300" dirty="0" smtClean="0"/>
              <a:t>„Većina nas radi punim kapacitetom pa hvatanje koraka s tehnologijom može izgledati kao samo još jedna stavka na listi obveza. Međutim, svladavanje nekoliko najboljih web alata vrijedi utrošenog vremena. Inovativni nastavnici često koriste intuitivne programe i web mjesta koje nije teško svladati.”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Trendovi uporabe web 2.0 alata  /2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29564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2" y="1196975"/>
            <a:ext cx="8136383" cy="54721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600" b="1" u="sng" dirty="0" smtClean="0"/>
              <a:t>Pozitivna</a:t>
            </a:r>
            <a:r>
              <a:rPr lang="hr-HR" altLang="sr-Latn-RS" sz="2600" dirty="0" smtClean="0"/>
              <a:t> iskustva u obrazovnoj primjeni web 2.0 aplikacija koja se ponavljaju od 2005. godine do danas: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400" dirty="0" smtClean="0"/>
              <a:t>razvoj </a:t>
            </a:r>
            <a:r>
              <a:rPr lang="hr-HR" altLang="sr-Latn-RS" sz="2400" b="1" i="1" dirty="0" smtClean="0"/>
              <a:t>web kompetencija</a:t>
            </a:r>
            <a:r>
              <a:rPr lang="hr-HR" altLang="sr-Latn-RS" sz="2400" dirty="0" smtClean="0"/>
              <a:t> studenata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400" dirty="0" smtClean="0"/>
              <a:t>razvoj </a:t>
            </a:r>
            <a:r>
              <a:rPr lang="hr-HR" altLang="sr-Latn-RS" sz="2400" b="1" i="1" dirty="0" smtClean="0"/>
              <a:t>online komunikacijskih vještina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400" dirty="0" smtClean="0"/>
              <a:t>mogućnost </a:t>
            </a:r>
            <a:r>
              <a:rPr lang="hr-HR" altLang="sr-Latn-RS" sz="2400" b="1" i="1" dirty="0" smtClean="0"/>
              <a:t>izražavanja osobne kreativnosti</a:t>
            </a:r>
            <a:r>
              <a:rPr lang="hr-HR" altLang="sr-Latn-RS" sz="2400" dirty="0" smtClean="0"/>
              <a:t> studenata u prikazivanju online sadržaja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400" dirty="0" smtClean="0"/>
              <a:t>poticanje </a:t>
            </a:r>
            <a:r>
              <a:rPr lang="hr-HR" altLang="sr-Latn-RS" sz="2400" b="1" i="1" dirty="0" smtClean="0"/>
              <a:t>kolaborativnog učenja i razmjene znanja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400" dirty="0" smtClean="0"/>
              <a:t>stvaranje </a:t>
            </a:r>
            <a:r>
              <a:rPr lang="hr-HR" altLang="sr-Latn-RS" sz="2400" b="1" i="1" dirty="0" smtClean="0"/>
              <a:t>bogatijeg obrazovnog okruženja</a:t>
            </a:r>
            <a:r>
              <a:rPr lang="hr-HR" altLang="sr-Latn-RS" sz="2400" dirty="0" smtClean="0"/>
              <a:t> i unapređenje iskustva studenata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400" dirty="0" smtClean="0"/>
              <a:t>pozitivan </a:t>
            </a:r>
            <a:r>
              <a:rPr lang="hr-HR" altLang="sr-Latn-RS" sz="2400" b="1" i="1" dirty="0" smtClean="0"/>
              <a:t>efekt novosti</a:t>
            </a:r>
            <a:r>
              <a:rPr lang="hr-HR" altLang="sr-Latn-RS" sz="2400" dirty="0" smtClean="0"/>
              <a:t> kod prvog korištenja web 2.0 aplikacija na pozornost, interes i motivaciju studenata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Osnovne koristi od uporabe weba 2.0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5020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500" dirty="0" smtClean="0"/>
              <a:t>Učenici već  više od 10 godina intenzivno koriste Internet za međusobnu komunikaciju: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100" dirty="0" smtClean="0"/>
              <a:t>studenti koji danas završavaju fakultete započeli su koristiti </a:t>
            </a:r>
            <a:r>
              <a:rPr lang="hr-HR" altLang="sr-Latn-RS" sz="2100" b="1" i="1" dirty="0" smtClean="0"/>
              <a:t>blog alate i </a:t>
            </a:r>
            <a:r>
              <a:rPr lang="hr-HR" altLang="sr-Latn-RS" sz="2100" b="1" i="1" dirty="0" err="1" smtClean="0"/>
              <a:t>pričaonice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chatrooms</a:t>
            </a:r>
            <a:r>
              <a:rPr lang="hr-HR" altLang="sr-Latn-RS" sz="2100" dirty="0" smtClean="0"/>
              <a:t>) još u osnovnoj školi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100" dirty="0"/>
              <a:t>prije </a:t>
            </a:r>
            <a:r>
              <a:rPr lang="hr-HR" altLang="sr-Latn-RS" sz="2100" dirty="0" smtClean="0"/>
              <a:t>7-8 </a:t>
            </a:r>
            <a:r>
              <a:rPr lang="hr-HR" altLang="sr-Latn-RS" sz="2100" dirty="0"/>
              <a:t>godina 85% </a:t>
            </a:r>
            <a:r>
              <a:rPr lang="hr-HR" altLang="sr-Latn-RS" sz="2100" dirty="0" smtClean="0"/>
              <a:t>tinejdžera korisnika društvenih mreža u SAD-u najviše </a:t>
            </a:r>
            <a:r>
              <a:rPr lang="hr-HR" altLang="sr-Latn-RS" sz="2100" dirty="0"/>
              <a:t>su koristili </a:t>
            </a:r>
            <a:r>
              <a:rPr lang="hr-HR" altLang="sr-Latn-RS" sz="2100" b="1" i="1" dirty="0"/>
              <a:t>MySpace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100" dirty="0" smtClean="0"/>
              <a:t>~ 95% </a:t>
            </a:r>
            <a:r>
              <a:rPr lang="hr-HR" altLang="sr-Latn-RS" sz="2100" dirty="0"/>
              <a:t>tinejdžera korisnika društvenih </a:t>
            </a:r>
            <a:r>
              <a:rPr lang="hr-HR" altLang="sr-Latn-RS" sz="2100" dirty="0" smtClean="0"/>
              <a:t>mreža u SAD-u </a:t>
            </a:r>
            <a:r>
              <a:rPr lang="hr-HR" altLang="sr-Latn-RS" sz="2100" dirty="0"/>
              <a:t>imaju </a:t>
            </a:r>
            <a:r>
              <a:rPr lang="hr-HR" altLang="sr-Latn-RS" sz="2100" b="1" i="1" dirty="0"/>
              <a:t>Facebook</a:t>
            </a:r>
            <a:r>
              <a:rPr lang="hr-HR" altLang="sr-Latn-RS" sz="2100" dirty="0"/>
              <a:t> profil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100" dirty="0" smtClean="0"/>
              <a:t>U SAD-u 37</a:t>
            </a:r>
            <a:r>
              <a:rPr lang="hr-HR" altLang="sr-Latn-RS" sz="2100" dirty="0"/>
              <a:t>% djece u dobi od 12-13 g. i 63% u dobi od 14-18 g. imaju svoj online profil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100" dirty="0"/>
              <a:t>70% osoba ženskog spola u dobi od 15-17 g. ima online profil (samo 57% dječaka)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100" dirty="0" smtClean="0"/>
              <a:t>korisnici </a:t>
            </a:r>
            <a:r>
              <a:rPr lang="hr-HR" altLang="sr-Latn-RS" sz="2100" dirty="0"/>
              <a:t>dnevno ažuriraju svoj profil (15%), komentiraju tuđe postove ili status (22%), komentiraju tuđe slike (20%), “</a:t>
            </a:r>
            <a:r>
              <a:rPr lang="hr-HR" altLang="sr-Latn-RS" sz="2100" dirty="0" err="1"/>
              <a:t>lajkaju</a:t>
            </a:r>
            <a:r>
              <a:rPr lang="hr-HR" altLang="sr-Latn-RS" sz="2100" dirty="0"/>
              <a:t>” sadržaj druge osobe (26%), šalju drugima privatnu poruku (10%)  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sr-Latn-RS" sz="3000" b="1" i="0" dirty="0"/>
              <a:t>Osobne stranice </a:t>
            </a:r>
            <a:r>
              <a:rPr lang="pl-PL" altLang="sr-Latn-RS" sz="3000" b="1" i="0" dirty="0" smtClean="0"/>
              <a:t>učenika i studenata </a:t>
            </a:r>
            <a:endParaRPr lang="hr-HR" altLang="sr-Latn-RS" sz="3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500" dirty="0" smtClean="0"/>
              <a:t>Korisnici interneta međusobno su vrlo dobro povezani preko društvenih mreža: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prosječan </a:t>
            </a:r>
            <a:r>
              <a:rPr lang="hr-HR" altLang="sr-Latn-RS" sz="2100" dirty="0"/>
              <a:t>Facebook korisnik ima </a:t>
            </a:r>
            <a:r>
              <a:rPr lang="hr-HR" altLang="sr-Latn-RS" sz="2100" dirty="0" smtClean="0"/>
              <a:t>više od 200 </a:t>
            </a:r>
            <a:r>
              <a:rPr lang="hr-HR" altLang="sr-Latn-RS" sz="2100" dirty="0"/>
              <a:t>“prijatelja” iz srednje škole (22%), iz šire obitelji (12%), suradnika na poslu (10%), </a:t>
            </a:r>
            <a:r>
              <a:rPr lang="hr-HR" altLang="sr-Latn-RS" sz="2100" dirty="0" smtClean="0"/>
              <a:t>prijatelja </a:t>
            </a:r>
            <a:r>
              <a:rPr lang="hr-HR" altLang="sr-Latn-RS" sz="2100" dirty="0"/>
              <a:t>na studiju (9%), članova uže obitelji (</a:t>
            </a:r>
            <a:r>
              <a:rPr lang="hr-HR" altLang="sr-Latn-RS" sz="2100" dirty="0" smtClean="0"/>
              <a:t>8%) i </a:t>
            </a:r>
            <a:r>
              <a:rPr lang="hr-HR" altLang="sr-Latn-RS" sz="2100" dirty="0"/>
              <a:t>sl.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većina </a:t>
            </a:r>
            <a:r>
              <a:rPr lang="hr-HR" altLang="sr-Latn-RS" sz="2100" dirty="0"/>
              <a:t>korisnika </a:t>
            </a:r>
            <a:r>
              <a:rPr lang="hr-HR" altLang="sr-Latn-RS" sz="2100" dirty="0" smtClean="0"/>
              <a:t>Facebooka nastoji </a:t>
            </a:r>
            <a:r>
              <a:rPr lang="hr-HR" altLang="sr-Latn-RS" sz="2100" dirty="0"/>
              <a:t>se bolje povezati s osobama koje već poznaju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učenici i studenti provode na Facebooku 1-3 sata dnevno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Facebook se koristi za </a:t>
            </a:r>
            <a:r>
              <a:rPr lang="hr-HR" altLang="sr-Latn-RS" sz="2100" b="1" i="1" dirty="0" smtClean="0"/>
              <a:t>razmjenu nastavnih materijala, ispitnih pitanja, traženje pomoći kod učenja, suradnju na projektima</a:t>
            </a:r>
            <a:r>
              <a:rPr lang="hr-HR" altLang="sr-Latn-RS" sz="2100" dirty="0" smtClean="0"/>
              <a:t>…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/>
              <a:t>nije rijetko da pojedinac ima više profila na različitim </a:t>
            </a:r>
            <a:r>
              <a:rPr lang="hr-HR" altLang="sr-Latn-RS" sz="2100" dirty="0" smtClean="0"/>
              <a:t>portalima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oko 70% </a:t>
            </a:r>
            <a:r>
              <a:rPr lang="hr-HR" altLang="sr-Latn-RS" sz="2100" dirty="0"/>
              <a:t>odraslih u SAD-u korisnici su </a:t>
            </a:r>
            <a:r>
              <a:rPr lang="hr-HR" altLang="sr-Latn-RS" sz="2100" dirty="0" smtClean="0"/>
              <a:t>Facebooka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korištenje Facebooka u obrazovanju intenzivira se 5-7 godina</a:t>
            </a:r>
            <a:endParaRPr lang="hr-HR" altLang="sr-Latn-RS" sz="2100" dirty="0"/>
          </a:p>
          <a:p>
            <a:pPr lvl="1">
              <a:lnSpc>
                <a:spcPct val="90000"/>
              </a:lnSpc>
              <a:spcBef>
                <a:spcPct val="55000"/>
              </a:spcBef>
            </a:pPr>
            <a:endParaRPr lang="hr-HR" altLang="sr-Latn-RS" sz="2100" dirty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sr-Latn-RS" sz="3000" b="1" i="0" dirty="0" smtClean="0"/>
              <a:t>Povezanost na društvenim mrežama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1789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500" b="1" dirty="0" smtClean="0"/>
              <a:t>(Samo)prezentacija nastavnika na internetu/webu: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nastavnici na fakultetima imaju osobne stranice na webu visokog učilišta, često i na engleskom jeziku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sveučilišnim nastavnicima i istraživačima osobne stranice služe za prikaz stručnih i istraživačkih interesa, objavu nastavnih materijala, popise publikacija i objavu cjelovitih članka istraživačkih i stručnih radova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sveučilišni nastavnici često imaju profile na portalima za objavu i razmjenu stručnih i znanstvenih radova (</a:t>
            </a:r>
            <a:r>
              <a:rPr lang="hr-HR" altLang="sr-Latn-RS" sz="2100" dirty="0" err="1" smtClean="0"/>
              <a:t>Researchgate</a:t>
            </a:r>
            <a:r>
              <a:rPr lang="hr-HR" altLang="sr-Latn-RS" sz="2100" dirty="0" smtClean="0"/>
              <a:t>) i portalima za poslovno umrežavanje (</a:t>
            </a:r>
            <a:r>
              <a:rPr lang="hr-HR" altLang="sr-Latn-RS" sz="2100" dirty="0" smtClean="0"/>
              <a:t>LinkedIn</a:t>
            </a:r>
            <a:r>
              <a:rPr lang="hr-HR" altLang="sr-Latn-RS" sz="2100" dirty="0" smtClean="0"/>
              <a:t>)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/>
              <a:t>n</a:t>
            </a:r>
            <a:r>
              <a:rPr lang="hr-HR" altLang="sr-Latn-RS" sz="2100" dirty="0" smtClean="0"/>
              <a:t>astavnici koji koriste LMS sustave (</a:t>
            </a:r>
            <a:r>
              <a:rPr lang="hr-HR" altLang="sr-Latn-RS" sz="2100" dirty="0" err="1" smtClean="0"/>
              <a:t>Moodle</a:t>
            </a:r>
            <a:r>
              <a:rPr lang="hr-HR" altLang="sr-Latn-RS" sz="2100" dirty="0" smtClean="0"/>
              <a:t>) i e-</a:t>
            </a:r>
            <a:r>
              <a:rPr lang="hr-HR" altLang="sr-Latn-RS" sz="2100" dirty="0" err="1" smtClean="0"/>
              <a:t>portfolio</a:t>
            </a:r>
            <a:r>
              <a:rPr lang="hr-HR" altLang="sr-Latn-RS" sz="2100" dirty="0" smtClean="0"/>
              <a:t> sustave (</a:t>
            </a:r>
            <a:r>
              <a:rPr lang="hr-HR" altLang="sr-Latn-RS" sz="2100" dirty="0" err="1" smtClean="0"/>
              <a:t>Mahara</a:t>
            </a:r>
            <a:r>
              <a:rPr lang="hr-HR" altLang="sr-Latn-RS" sz="2100" dirty="0" smtClean="0"/>
              <a:t>) imaju profilne stranice u tim sustavima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 smtClean="0"/>
              <a:t>LMS i e-</a:t>
            </a:r>
            <a:r>
              <a:rPr lang="hr-HR" altLang="sr-Latn-RS" sz="2100" dirty="0" err="1" smtClean="0"/>
              <a:t>portfolio</a:t>
            </a:r>
            <a:r>
              <a:rPr lang="hr-HR" altLang="sr-Latn-RS" sz="2100" dirty="0" smtClean="0"/>
              <a:t> sustavi omogućuju komunikaciju među korisnicima, dok e-</a:t>
            </a:r>
            <a:r>
              <a:rPr lang="hr-HR" altLang="sr-Latn-RS" sz="2100" dirty="0" err="1" smtClean="0"/>
              <a:t>portfolio</a:t>
            </a:r>
            <a:r>
              <a:rPr lang="hr-HR" altLang="sr-Latn-RS" sz="2100" dirty="0" smtClean="0"/>
              <a:t> sustavi omogućuju i stvaranje grupa</a:t>
            </a:r>
            <a:endParaRPr lang="hr-HR" altLang="sr-Latn-RS" sz="2100" dirty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sr-Latn-RS" sz="3000" b="1" i="0" dirty="0" smtClean="0"/>
              <a:t>Osobni online profili nastavnika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28091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hr-HR" altLang="sr-Latn-RS" sz="2500" b="1" dirty="0" smtClean="0"/>
              <a:t>Blogovi su relativno jednostavan način komunikacije sa </a:t>
            </a:r>
            <a:r>
              <a:rPr lang="hr-HR" altLang="sr-Latn-RS" b="1" dirty="0" smtClean="0"/>
              <a:t>učenicima u razredu ili studentima koji pohađaju kolegij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n</a:t>
            </a:r>
            <a:r>
              <a:rPr lang="hr-HR" altLang="sr-Latn-RS" sz="2400" dirty="0" smtClean="0"/>
              <a:t>ajviše je korišten u osnovnoj i srednjoj školi (~70%)</a:t>
            </a:r>
            <a:endParaRPr lang="hr-HR" altLang="sr-Latn-RS" sz="2400" dirty="0"/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n</a:t>
            </a:r>
            <a:r>
              <a:rPr lang="hr-HR" altLang="sr-Latn-RS" sz="2400" dirty="0" smtClean="0"/>
              <a:t>a fakultetima već imaju CMS/LMS pa je blog manje korišten (~10%) </a:t>
            </a:r>
            <a:endParaRPr lang="hr-HR" altLang="sr-Latn-RS" sz="2400" b="1" dirty="0" smtClean="0"/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hr-HR" altLang="sr-Latn-RS" b="1" dirty="0" smtClean="0"/>
              <a:t>Obrazovni korisnici blog alata (Waters, 2012.):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b</a:t>
            </a:r>
            <a:r>
              <a:rPr lang="hr-HR" altLang="sr-Latn-RS" sz="2400" dirty="0" smtClean="0"/>
              <a:t>log kao web mjesto razreda ili nastavne grupe (21%)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b</a:t>
            </a:r>
            <a:r>
              <a:rPr lang="hr-HR" altLang="sr-Latn-RS" sz="2400" dirty="0" smtClean="0"/>
              <a:t>log kao zajednički razredni dnevnik (39%)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 smtClean="0"/>
              <a:t>razredni blog + individualne stranice učenika/studenata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i</a:t>
            </a:r>
            <a:r>
              <a:rPr lang="hr-HR" altLang="sr-Latn-RS" sz="2400" dirty="0" smtClean="0"/>
              <a:t>ndividualne stranice učenika/studenata (21%)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p</a:t>
            </a:r>
            <a:r>
              <a:rPr lang="hr-HR" altLang="sr-Latn-RS" sz="2400" dirty="0" smtClean="0"/>
              <a:t>rofesionalni blogovi nastavnika (39%)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k</a:t>
            </a:r>
            <a:r>
              <a:rPr lang="hr-HR" altLang="sr-Latn-RS" sz="2400" dirty="0" smtClean="0"/>
              <a:t>olaboracijski/diskusijski blog (10%)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hr-HR" altLang="sr-Latn-RS" sz="2400" dirty="0"/>
              <a:t>b</a:t>
            </a:r>
            <a:r>
              <a:rPr lang="hr-HR" altLang="sr-Latn-RS" sz="2400" dirty="0" smtClean="0"/>
              <a:t>log s novostima/vijestima (5%)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400" dirty="0"/>
              <a:t>b</a:t>
            </a:r>
            <a:r>
              <a:rPr lang="hr-HR" altLang="sr-Latn-RS" sz="2400" dirty="0" smtClean="0"/>
              <a:t>log kao elektronički </a:t>
            </a:r>
            <a:r>
              <a:rPr lang="hr-HR" altLang="sr-Latn-RS" sz="2400" dirty="0" err="1" smtClean="0"/>
              <a:t>portfolio</a:t>
            </a:r>
            <a:r>
              <a:rPr lang="hr-HR" altLang="sr-Latn-RS" sz="2400" dirty="0" smtClean="0"/>
              <a:t> (7%)</a:t>
            </a:r>
            <a:endParaRPr lang="hr-HR" altLang="sr-Latn-RS" sz="2400" dirty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sr-Latn-RS" sz="3000" b="1" i="0" dirty="0" smtClean="0"/>
              <a:t>Blogovi nastavnika i studenata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23950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975"/>
            <a:ext cx="8208912" cy="547238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sz="2500" dirty="0" smtClean="0"/>
              <a:t>Elektronički </a:t>
            </a:r>
            <a:r>
              <a:rPr lang="hr-HR" altLang="sr-Latn-RS" sz="2500" dirty="0" err="1" smtClean="0"/>
              <a:t>portfolio</a:t>
            </a:r>
            <a:r>
              <a:rPr lang="hr-HR" altLang="sr-Latn-RS" sz="2500" dirty="0" smtClean="0"/>
              <a:t> (e-</a:t>
            </a:r>
            <a:r>
              <a:rPr lang="hr-HR" altLang="sr-Latn-RS" sz="2500" dirty="0" err="1" smtClean="0"/>
              <a:t>portfolio</a:t>
            </a:r>
            <a:r>
              <a:rPr lang="hr-HR" altLang="sr-Latn-RS" sz="2500" dirty="0" smtClean="0"/>
              <a:t>) je </a:t>
            </a:r>
            <a:r>
              <a:rPr lang="hr-HR" altLang="sr-Latn-RS" sz="2500" b="1" dirty="0" smtClean="0"/>
              <a:t>kolekcija artefakata </a:t>
            </a:r>
            <a:r>
              <a:rPr lang="hr-HR" altLang="sr-Latn-RS" sz="2500" dirty="0" smtClean="0"/>
              <a:t>koju je korisnik postavio </a:t>
            </a:r>
            <a:r>
              <a:rPr lang="hr-HR" altLang="sr-Latn-RS" sz="2500" dirty="0" smtClean="0"/>
              <a:t>na </a:t>
            </a:r>
            <a:r>
              <a:rPr lang="hr-HR" altLang="sr-Latn-RS" sz="2500" dirty="0" smtClean="0"/>
              <a:t>web u nekom alatu ili servisu.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sz="2500" dirty="0" smtClean="0"/>
              <a:t>Engleski nazivi za </a:t>
            </a:r>
            <a:r>
              <a:rPr lang="hr-HR" altLang="sr-Latn-RS" sz="2500" b="1" i="1" dirty="0" smtClean="0"/>
              <a:t>e-</a:t>
            </a:r>
            <a:r>
              <a:rPr lang="hr-HR" altLang="sr-Latn-RS" sz="2500" b="1" i="1" dirty="0" err="1" smtClean="0"/>
              <a:t>portfolio</a:t>
            </a:r>
            <a:r>
              <a:rPr lang="hr-HR" altLang="sr-Latn-RS" sz="2500" dirty="0" smtClean="0"/>
              <a:t> mogu biti različiti: </a:t>
            </a:r>
            <a:r>
              <a:rPr lang="en-US" altLang="sr-Latn-RS" sz="2500" i="1" dirty="0" smtClean="0"/>
              <a:t>e</a:t>
            </a:r>
            <a:r>
              <a:rPr lang="hr-HR" altLang="sr-Latn-RS" sz="2500" i="1" dirty="0" smtClean="0"/>
              <a:t>P</a:t>
            </a:r>
            <a:r>
              <a:rPr lang="en-US" altLang="sr-Latn-RS" sz="2500" i="1" dirty="0" err="1" smtClean="0"/>
              <a:t>ortfolio</a:t>
            </a:r>
            <a:r>
              <a:rPr lang="en-US" altLang="sr-Latn-RS" sz="2500" i="1" dirty="0"/>
              <a:t>, e-portfolio, digital portfolio, </a:t>
            </a:r>
            <a:r>
              <a:rPr lang="en-US" altLang="sr-Latn-RS" sz="2500" i="1" dirty="0" smtClean="0"/>
              <a:t>online portfolio</a:t>
            </a:r>
            <a:r>
              <a:rPr lang="hr-HR" altLang="sr-Latn-RS" sz="2500" dirty="0" smtClean="0"/>
              <a:t>.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sz="2500" dirty="0" smtClean="0"/>
              <a:t>Elektronički </a:t>
            </a:r>
            <a:r>
              <a:rPr lang="hr-HR" altLang="sr-Latn-RS" sz="2500" b="1" dirty="0" smtClean="0"/>
              <a:t>artefakti</a:t>
            </a:r>
            <a:r>
              <a:rPr lang="hr-HR" altLang="sr-Latn-RS" sz="2500" dirty="0" smtClean="0"/>
              <a:t> mogu biti postavljeni u </a:t>
            </a:r>
            <a:r>
              <a:rPr lang="hr-HR" altLang="sr-Latn-RS" sz="2500" b="1" dirty="0" smtClean="0"/>
              <a:t>alate/servise</a:t>
            </a:r>
            <a:r>
              <a:rPr lang="hr-HR" altLang="sr-Latn-RS" sz="2500" dirty="0" smtClean="0"/>
              <a:t> kao što su </a:t>
            </a:r>
            <a:r>
              <a:rPr lang="hr-HR" altLang="sr-Latn-RS" sz="2500" i="1" dirty="0" smtClean="0"/>
              <a:t>wiki, blog, društvene mreže, e-</a:t>
            </a:r>
            <a:r>
              <a:rPr lang="hr-HR" altLang="sr-Latn-RS" sz="2500" i="1" dirty="0" err="1" smtClean="0"/>
              <a:t>portfolio</a:t>
            </a:r>
            <a:r>
              <a:rPr lang="hr-HR" altLang="sr-Latn-RS" sz="2500" i="1" dirty="0"/>
              <a:t> </a:t>
            </a:r>
            <a:r>
              <a:rPr lang="hr-HR" altLang="sr-Latn-RS" sz="2500" i="1" dirty="0" smtClean="0"/>
              <a:t>i LMS</a:t>
            </a:r>
            <a:r>
              <a:rPr lang="hr-HR" altLang="sr-Latn-RS" sz="2500" dirty="0" smtClean="0"/>
              <a:t>.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sz="2500" dirty="0" smtClean="0"/>
              <a:t>Artefakti su </a:t>
            </a:r>
            <a:r>
              <a:rPr lang="hr-HR" altLang="sr-Latn-RS" sz="2500" b="1" dirty="0" smtClean="0"/>
              <a:t>tekst, datoteke, slike, multimedija, poveznice </a:t>
            </a:r>
            <a:r>
              <a:rPr lang="hr-HR" altLang="sr-Latn-RS" sz="2500" dirty="0" smtClean="0"/>
              <a:t>itd.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sz="2500" dirty="0" smtClean="0"/>
              <a:t>E-</a:t>
            </a:r>
            <a:r>
              <a:rPr lang="hr-HR" altLang="sr-Latn-RS" sz="2500" dirty="0" err="1" smtClean="0"/>
              <a:t>portfolio</a:t>
            </a:r>
            <a:r>
              <a:rPr lang="hr-HR" altLang="sr-Latn-RS" sz="2500" dirty="0" smtClean="0"/>
              <a:t> može biti korišten za demonstraciju i potvrdu osobnih kompetencija i postignuća, ali se koristi i za mnoge druge namjene u obrazovanju.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Definicija e-</a:t>
            </a:r>
            <a:r>
              <a:rPr lang="hr-HR" altLang="sr-Latn-RS" sz="3000" b="1" i="0" dirty="0" err="1" smtClean="0"/>
              <a:t>portfolija</a:t>
            </a:r>
            <a:endParaRPr lang="hr-HR" altLang="sr-Latn-RS" sz="3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55650" y="188913"/>
            <a:ext cx="7345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800" b="1" i="0" dirty="0" smtClean="0"/>
              <a:t>Studentski blog-post kao dnevnik lekcije</a:t>
            </a:r>
            <a:endParaRPr lang="hr-HR" altLang="sr-Latn-RS" sz="2800" b="1" i="0" dirty="0"/>
          </a:p>
        </p:txBody>
      </p:sp>
      <p:pic>
        <p:nvPicPr>
          <p:cNvPr id="52228" name="Picture 4" descr="Slika-Blo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8316912" cy="5876925"/>
          </a:xfrm>
          <a:prstGeom prst="rect">
            <a:avLst/>
          </a:prstGeom>
          <a:noFill/>
          <a:effectLst>
            <a:outerShdw dist="35921" dir="2700000" algn="ctr" rotWithShape="0">
              <a:srgbClr val="4500C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500" dirty="0" smtClean="0"/>
              <a:t>Kolegiji </a:t>
            </a:r>
            <a:r>
              <a:rPr lang="hr-HR" altLang="sr-Latn-RS" sz="2500" b="1" dirty="0" smtClean="0"/>
              <a:t>„Psihologija Interneta”</a:t>
            </a:r>
            <a:r>
              <a:rPr lang="hr-HR" altLang="sr-Latn-RS" sz="2500" dirty="0" smtClean="0"/>
              <a:t> od 2003.-2006. godine i </a:t>
            </a:r>
            <a:r>
              <a:rPr lang="hr-HR" altLang="sr-Latn-RS" sz="2500" b="1" dirty="0" smtClean="0"/>
              <a:t>„Računalom posredovana komunikacija“ </a:t>
            </a:r>
            <a:r>
              <a:rPr lang="hr-HR" altLang="sr-Latn-RS" sz="2500" dirty="0" smtClean="0"/>
              <a:t>od 2007./2008. akademske </a:t>
            </a:r>
            <a:r>
              <a:rPr lang="hr-HR" altLang="sr-Latn-RS" sz="2500" dirty="0" smtClean="0"/>
              <a:t>godine nadalje:</a:t>
            </a:r>
            <a:endParaRPr lang="hr-HR" altLang="sr-Latn-RS" sz="2500" dirty="0" smtClean="0"/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b="1" i="1" dirty="0" err="1" smtClean="0"/>
              <a:t>MediaWiki</a:t>
            </a:r>
            <a:r>
              <a:rPr lang="hr-HR" altLang="sr-Latn-RS" sz="2100" dirty="0" smtClean="0"/>
              <a:t> alat je vrlo jednostavan za kolaborativan rad na izradi nastavnih sadržaja i prezentaciju projekata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b="1" i="1" dirty="0" err="1" smtClean="0"/>
              <a:t>WordPress</a:t>
            </a:r>
            <a:r>
              <a:rPr lang="hr-HR" altLang="sr-Latn-RS" sz="2100" dirty="0" smtClean="0"/>
              <a:t> blog alat omogućuje bolje vizualno uređivanje sadržaja te se može koristiti za dnevnike rada i prikaze projekata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/>
              <a:t>w</a:t>
            </a:r>
            <a:r>
              <a:rPr lang="hr-HR" altLang="sr-Latn-RS" sz="2100" dirty="0" smtClean="0"/>
              <a:t>iki i blog potiču studente na suradničko učenje, refleksiju o održanoj nastavi i svojim postignućima, razmjenu znanja, kreativnost i veći angažman u svladavanju nastavnih sadržaja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hr-HR" altLang="sr-Latn-RS" sz="2100" dirty="0"/>
              <a:t>w</a:t>
            </a:r>
            <a:r>
              <a:rPr lang="hr-HR" altLang="sr-Latn-RS" sz="2100" dirty="0" smtClean="0"/>
              <a:t>iki i blog omogućuju objedinjavanje artefakata izrađenih u web 2.0 alatima: </a:t>
            </a:r>
            <a:r>
              <a:rPr lang="hr-HR" altLang="sr-Latn-RS" sz="2100" b="1" dirty="0" smtClean="0"/>
              <a:t>mentalnih mape</a:t>
            </a:r>
            <a:r>
              <a:rPr lang="hr-HR" altLang="sr-Latn-RS" sz="2100" dirty="0" smtClean="0"/>
              <a:t> (buble.us), </a:t>
            </a:r>
            <a:r>
              <a:rPr lang="hr-HR" altLang="sr-Latn-RS" sz="2100" b="1" dirty="0" smtClean="0"/>
              <a:t>blok dijagrama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Gliffy</a:t>
            </a:r>
            <a:r>
              <a:rPr lang="hr-HR" altLang="sr-Latn-RS" sz="2100" dirty="0" smtClean="0"/>
              <a:t>), </a:t>
            </a:r>
            <a:r>
              <a:rPr lang="hr-HR" altLang="sr-Latn-RS" sz="2100" b="1" dirty="0" smtClean="0"/>
              <a:t>online stripova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bubblr</a:t>
            </a:r>
            <a:r>
              <a:rPr lang="hr-HR" altLang="sr-Latn-RS" sz="2100" dirty="0" smtClean="0"/>
              <a:t>), </a:t>
            </a:r>
            <a:r>
              <a:rPr lang="hr-HR" altLang="sr-Latn-RS" sz="2100" b="1" dirty="0" smtClean="0"/>
              <a:t>web anketa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JotForm</a:t>
            </a:r>
            <a:r>
              <a:rPr lang="hr-HR" altLang="sr-Latn-RS" sz="2100" dirty="0" smtClean="0"/>
              <a:t>) i </a:t>
            </a:r>
            <a:r>
              <a:rPr lang="hr-HR" altLang="sr-Latn-RS" sz="2100" b="1" dirty="0" smtClean="0"/>
              <a:t>online prezentacija</a:t>
            </a:r>
            <a:r>
              <a:rPr lang="hr-HR" altLang="sr-Latn-RS" sz="2100" dirty="0" smtClean="0"/>
              <a:t> (</a:t>
            </a:r>
            <a:r>
              <a:rPr lang="hr-HR" altLang="sr-Latn-RS" sz="2100" dirty="0" err="1" smtClean="0"/>
              <a:t>SlideStory</a:t>
            </a:r>
            <a:r>
              <a:rPr lang="hr-HR" altLang="sr-Latn-RS" sz="2100" dirty="0" smtClean="0"/>
              <a:t>)</a:t>
            </a:r>
            <a:endParaRPr lang="en-US" altLang="sr-Latn-RS" sz="2100" dirty="0" smtClean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Iskustva u radu s wikijem i blogom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33926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500" dirty="0" smtClean="0"/>
              <a:t>U kolegijima na FOI-u i FER-u e-</a:t>
            </a:r>
            <a:r>
              <a:rPr lang="hr-HR" altLang="sr-Latn-RS" sz="2500" dirty="0" err="1" smtClean="0"/>
              <a:t>portfolio</a:t>
            </a:r>
            <a:r>
              <a:rPr lang="hr-HR" altLang="sr-Latn-RS" sz="2500" dirty="0" smtClean="0"/>
              <a:t> je korišten za sljedeće namjene: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100" dirty="0"/>
              <a:t>i</a:t>
            </a:r>
            <a:r>
              <a:rPr lang="hr-HR" altLang="sr-Latn-RS" sz="2100" dirty="0" smtClean="0"/>
              <a:t>zrada profilne stranice za druge studente i poslodavce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100" dirty="0" smtClean="0"/>
              <a:t>vođenje dnevnika rada na nastavi, objava uradaka s prikazom artefakata izrađenih pomoću </a:t>
            </a:r>
            <a:r>
              <a:rPr lang="hr-HR" altLang="sr-Latn-RS" sz="2100" dirty="0" smtClean="0"/>
              <a:t>web </a:t>
            </a:r>
            <a:r>
              <a:rPr lang="hr-HR" altLang="sr-Latn-RS" sz="2100" dirty="0" smtClean="0"/>
              <a:t>2.0 aplikacija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100" dirty="0" smtClean="0"/>
              <a:t>izrada završnih projekata pojedinaca i studentskih grupa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100" dirty="0"/>
              <a:t>s</a:t>
            </a:r>
            <a:r>
              <a:rPr lang="hr-HR" altLang="sr-Latn-RS" sz="2100" dirty="0" smtClean="0"/>
              <a:t>uradničko učenje </a:t>
            </a:r>
            <a:r>
              <a:rPr lang="hr-HR" altLang="sr-Latn-RS" sz="2100" i="1" dirty="0" smtClean="0"/>
              <a:t>(</a:t>
            </a:r>
            <a:r>
              <a:rPr lang="hr-HR" altLang="sr-Latn-RS" sz="2100" i="1" dirty="0" err="1" smtClean="0"/>
              <a:t>peer</a:t>
            </a:r>
            <a:r>
              <a:rPr lang="hr-HR" altLang="sr-Latn-RS" sz="2100" i="1" dirty="0" smtClean="0"/>
              <a:t>-to-</a:t>
            </a:r>
            <a:r>
              <a:rPr lang="hr-HR" altLang="sr-Latn-RS" sz="2100" i="1" dirty="0" err="1" smtClean="0"/>
              <a:t>peer</a:t>
            </a:r>
            <a:r>
              <a:rPr lang="hr-HR" altLang="sr-Latn-RS" sz="2100" i="1" dirty="0" smtClean="0"/>
              <a:t> </a:t>
            </a:r>
            <a:r>
              <a:rPr lang="hr-HR" altLang="sr-Latn-RS" sz="2100" i="1" dirty="0" err="1" smtClean="0"/>
              <a:t>learning</a:t>
            </a:r>
            <a:r>
              <a:rPr lang="hr-HR" altLang="sr-Latn-RS" sz="2100" i="1" dirty="0" smtClean="0"/>
              <a:t>, </a:t>
            </a:r>
            <a:r>
              <a:rPr lang="hr-HR" altLang="sr-Latn-RS" sz="2100" i="1" dirty="0" err="1" smtClean="0"/>
              <a:t>collaborative</a:t>
            </a:r>
            <a:r>
              <a:rPr lang="hr-HR" altLang="sr-Latn-RS" sz="2100" i="1" dirty="0" smtClean="0"/>
              <a:t> </a:t>
            </a:r>
            <a:r>
              <a:rPr lang="hr-HR" altLang="sr-Latn-RS" sz="2100" i="1" dirty="0" err="1" smtClean="0"/>
              <a:t>learning</a:t>
            </a:r>
            <a:r>
              <a:rPr lang="hr-HR" altLang="sr-Latn-RS" sz="2100" i="1" dirty="0" smtClean="0"/>
              <a:t>)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100" i="1" dirty="0" smtClean="0"/>
              <a:t>u odnosu na wiki i blog, pokazalo se da e-</a:t>
            </a:r>
            <a:r>
              <a:rPr lang="hr-HR" altLang="sr-Latn-RS" sz="2100" i="1" dirty="0" err="1" smtClean="0"/>
              <a:t>portfolio</a:t>
            </a:r>
            <a:r>
              <a:rPr lang="hr-HR" altLang="sr-Latn-RS" sz="2100" i="1" dirty="0" smtClean="0"/>
              <a:t> (</a:t>
            </a:r>
            <a:r>
              <a:rPr lang="hr-HR" altLang="sr-Latn-RS" sz="2100" i="1" dirty="0" err="1" smtClean="0"/>
              <a:t>Mahara</a:t>
            </a:r>
            <a:r>
              <a:rPr lang="hr-HR" altLang="sr-Latn-RS" sz="2100" i="1" dirty="0" smtClean="0"/>
              <a:t>, </a:t>
            </a:r>
            <a:r>
              <a:rPr lang="hr-HR" altLang="sr-Latn-RS" sz="2100" i="1" dirty="0" err="1" smtClean="0"/>
              <a:t>Elgg</a:t>
            </a:r>
            <a:r>
              <a:rPr lang="hr-HR" altLang="sr-Latn-RS" sz="2100" i="1" dirty="0" smtClean="0"/>
              <a:t>) omogućuje bolju organizaciju sadržaja studentskih dnevnika, bolji prikaz i pohranu artefakata, formiranje online studentskih grupa i izradu profilnih stranica studenata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100" dirty="0" smtClean="0"/>
              <a:t>integracija LMS-a </a:t>
            </a:r>
            <a:r>
              <a:rPr lang="hr-HR" altLang="sr-Latn-RS" sz="2100" dirty="0" err="1" smtClean="0"/>
              <a:t>Moodle</a:t>
            </a:r>
            <a:r>
              <a:rPr lang="hr-HR" altLang="sr-Latn-RS" sz="2100" dirty="0" smtClean="0"/>
              <a:t> i blog alata </a:t>
            </a:r>
            <a:r>
              <a:rPr lang="hr-HR" altLang="sr-Latn-RS" sz="2100" dirty="0" err="1" smtClean="0"/>
              <a:t>Mahara</a:t>
            </a:r>
            <a:r>
              <a:rPr lang="hr-HR" altLang="sr-Latn-RS" sz="2100" dirty="0" smtClean="0"/>
              <a:t> omogućuje i tzv. </a:t>
            </a:r>
            <a:r>
              <a:rPr lang="hr-HR" altLang="sr-Latn-RS" sz="2100" i="1" dirty="0" smtClean="0"/>
              <a:t>single-</a:t>
            </a:r>
            <a:r>
              <a:rPr lang="hr-HR" altLang="sr-Latn-RS" sz="2100" i="1" dirty="0" err="1" smtClean="0"/>
              <a:t>sign</a:t>
            </a:r>
            <a:r>
              <a:rPr lang="hr-HR" altLang="sr-Latn-RS" sz="2100" i="1" dirty="0" smtClean="0"/>
              <a:t>-</a:t>
            </a:r>
            <a:r>
              <a:rPr lang="hr-HR" altLang="sr-Latn-RS" sz="2100" i="1" dirty="0" err="1" smtClean="0"/>
              <a:t>in</a:t>
            </a:r>
            <a:endParaRPr lang="hr-HR" altLang="sr-Latn-RS" sz="2100" i="1" dirty="0" smtClean="0"/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hr-HR" altLang="sr-Latn-RS" sz="2100" dirty="0" smtClean="0"/>
              <a:t>kombinacija </a:t>
            </a:r>
            <a:r>
              <a:rPr lang="hr-HR" altLang="sr-Latn-RS" sz="2100" dirty="0" err="1" smtClean="0"/>
              <a:t>Moodle-Mahara</a:t>
            </a:r>
            <a:r>
              <a:rPr lang="hr-HR" altLang="sr-Latn-RS" sz="2100" dirty="0" smtClean="0"/>
              <a:t> osigurava veću razinu povjerljivosti i privatnosti studentskih podataka</a:t>
            </a:r>
            <a:endParaRPr lang="en-US" altLang="sr-Latn-RS" sz="2100" dirty="0" smtClean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Iskustva s e-</a:t>
            </a:r>
            <a:r>
              <a:rPr lang="hr-HR" altLang="sr-Latn-RS" sz="3000" b="1" i="0" dirty="0" err="1" smtClean="0"/>
              <a:t>portfoliom</a:t>
            </a:r>
            <a:r>
              <a:rPr lang="hr-HR" altLang="sr-Latn-RS" sz="3000" b="1" i="0" dirty="0" smtClean="0"/>
              <a:t> u nastavi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8235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Primjer organizacije e-</a:t>
            </a:r>
            <a:r>
              <a:rPr lang="hr-HR" altLang="sr-Latn-RS" sz="2900" b="1" i="0" dirty="0" err="1" smtClean="0"/>
              <a:t>portfolio</a:t>
            </a:r>
            <a:r>
              <a:rPr lang="hr-HR" altLang="sr-Latn-RS" sz="2900" b="1" i="0" dirty="0" smtClean="0"/>
              <a:t> stranice</a:t>
            </a:r>
            <a:endParaRPr lang="hr-HR" altLang="sr-Latn-RS" sz="2900" b="1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6743"/>
            <a:ext cx="7992888" cy="5624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Primjer rezultata projekta u e-</a:t>
            </a:r>
            <a:r>
              <a:rPr lang="hr-HR" altLang="sr-Latn-RS" sz="2900" b="1" i="0" dirty="0" err="1" smtClean="0"/>
              <a:t>portfoliju</a:t>
            </a:r>
            <a:endParaRPr lang="hr-HR" altLang="sr-Latn-RS" sz="2900" b="1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13001"/>
            <a:ext cx="8244408" cy="565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800" b="1" dirty="0" smtClean="0"/>
              <a:t>E-</a:t>
            </a:r>
            <a:r>
              <a:rPr lang="hr-HR" altLang="sr-Latn-RS" sz="2800" b="1" dirty="0" err="1" smtClean="0"/>
              <a:t>portfolio</a:t>
            </a:r>
            <a:r>
              <a:rPr lang="hr-HR" altLang="sr-Latn-RS" sz="2800" b="1" dirty="0" smtClean="0"/>
              <a:t> sustavi na sveučilištima: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 smtClean="0"/>
              <a:t>uporaba </a:t>
            </a:r>
            <a:r>
              <a:rPr lang="hr-HR" altLang="sr-Latn-RS" sz="2300" dirty="0"/>
              <a:t>e-</a:t>
            </a:r>
            <a:r>
              <a:rPr lang="hr-HR" altLang="sr-Latn-RS" sz="2300" dirty="0" err="1"/>
              <a:t>portfolio</a:t>
            </a:r>
            <a:r>
              <a:rPr lang="hr-HR" altLang="sr-Latn-RS" sz="2300" dirty="0"/>
              <a:t> sustava na američkim sveučilištima u stalnom je porastu te je </a:t>
            </a:r>
            <a:r>
              <a:rPr lang="hr-HR" altLang="sr-Latn-RS" sz="2300" dirty="0" smtClean="0"/>
              <a:t>već u </a:t>
            </a:r>
            <a:r>
              <a:rPr lang="hr-HR" altLang="sr-Latn-RS" sz="2300" dirty="0"/>
              <a:t>2010. godini takvih sustava bilo na oko 50% web mjesta sveučilišta, odnosno fakulteta s četverogodišnjim studijima (</a:t>
            </a:r>
            <a:r>
              <a:rPr lang="hr-HR" altLang="sr-Latn-RS" sz="2300" dirty="0" err="1"/>
              <a:t>Campus</a:t>
            </a:r>
            <a:r>
              <a:rPr lang="hr-HR" altLang="sr-Latn-RS" sz="2300" dirty="0"/>
              <a:t> </a:t>
            </a:r>
            <a:r>
              <a:rPr lang="hr-HR" altLang="sr-Latn-RS" sz="2300" dirty="0" err="1"/>
              <a:t>Computing</a:t>
            </a:r>
            <a:r>
              <a:rPr lang="hr-HR" altLang="sr-Latn-RS" sz="2300" dirty="0"/>
              <a:t>, 2010</a:t>
            </a:r>
            <a:r>
              <a:rPr lang="hr-HR" altLang="sr-Latn-RS" sz="2300" dirty="0" smtClean="0"/>
              <a:t>.)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 smtClean="0"/>
              <a:t>studentima sveučilišta najatraktivnija je uporaba </a:t>
            </a:r>
            <a:r>
              <a:rPr lang="hr-HR" altLang="sr-Latn-RS" sz="2300" dirty="0"/>
              <a:t>e-</a:t>
            </a:r>
            <a:r>
              <a:rPr lang="hr-HR" altLang="sr-Latn-RS" sz="2300" dirty="0" err="1"/>
              <a:t>portfolio</a:t>
            </a:r>
            <a:r>
              <a:rPr lang="hr-HR" altLang="sr-Latn-RS" sz="2300" dirty="0"/>
              <a:t> sustava za traženje zaposlenja (tzv. </a:t>
            </a:r>
            <a:r>
              <a:rPr lang="hr-HR" altLang="sr-Latn-RS" sz="2300" b="1" i="1" dirty="0" err="1"/>
              <a:t>showcase</a:t>
            </a:r>
            <a:r>
              <a:rPr lang="hr-HR" altLang="sr-Latn-RS" sz="2300" b="1" i="1" dirty="0"/>
              <a:t> </a:t>
            </a:r>
            <a:r>
              <a:rPr lang="hr-HR" altLang="sr-Latn-RS" sz="2300" b="1" i="1" dirty="0" err="1"/>
              <a:t>portfolio</a:t>
            </a:r>
            <a:r>
              <a:rPr lang="hr-HR" altLang="sr-Latn-RS" sz="2300" b="1" i="1" dirty="0"/>
              <a:t> </a:t>
            </a:r>
            <a:r>
              <a:rPr lang="hr-HR" altLang="sr-Latn-RS" sz="2300" dirty="0"/>
              <a:t>kao </a:t>
            </a:r>
            <a:r>
              <a:rPr lang="hr-HR" altLang="sr-Latn-RS" sz="2300" b="1" i="1" dirty="0"/>
              <a:t>elektronički </a:t>
            </a:r>
            <a:r>
              <a:rPr lang="hr-HR" altLang="sr-Latn-RS" sz="2300" b="1" i="1" dirty="0" err="1"/>
              <a:t>curriculum</a:t>
            </a:r>
            <a:r>
              <a:rPr lang="hr-HR" altLang="sr-Latn-RS" sz="2300" b="1" i="1" dirty="0"/>
              <a:t> </a:t>
            </a:r>
            <a:r>
              <a:rPr lang="hr-HR" altLang="sr-Latn-RS" sz="2300" b="1" i="1" dirty="0" err="1"/>
              <a:t>vitae</a:t>
            </a:r>
            <a:r>
              <a:rPr lang="hr-HR" altLang="sr-Latn-RS" sz="2300" b="1" i="1" dirty="0"/>
              <a:t> </a:t>
            </a:r>
            <a:r>
              <a:rPr lang="hr-HR" altLang="sr-Latn-RS" sz="2300" dirty="0"/>
              <a:t>na web mjestu sveučilišta s artefaktima za potencijalne poslodavce</a:t>
            </a:r>
            <a:r>
              <a:rPr lang="hr-HR" altLang="sr-Latn-RS" sz="2300" dirty="0" smtClean="0"/>
              <a:t>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 smtClean="0"/>
              <a:t>Sveučilište u Zagrebu (CEU, Srce) omogućuje svim nastavnicima i studentima korištenje e-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sustava </a:t>
            </a:r>
            <a:r>
              <a:rPr lang="hr-HR" altLang="sr-Latn-RS" sz="2300" dirty="0" err="1" smtClean="0"/>
              <a:t>Mahara</a:t>
            </a:r>
            <a:endParaRPr lang="hr-HR" altLang="sr-Latn-RS" sz="2300" dirty="0" smtClean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/>
              <a:t>n</a:t>
            </a:r>
            <a:r>
              <a:rPr lang="hr-HR" altLang="sr-Latn-RS" sz="2300" dirty="0" smtClean="0"/>
              <a:t>eki fakulteti (npr. FOI) imaju postavljene vlastite e-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sustave</a:t>
            </a:r>
            <a:endParaRPr lang="en-US" altLang="sr-Latn-RS" sz="2300" dirty="0" smtClean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Korištenje e-</a:t>
            </a:r>
            <a:r>
              <a:rPr lang="hr-HR" altLang="sr-Latn-RS" sz="3000" b="1" i="0" dirty="0" err="1" smtClean="0"/>
              <a:t>portfolio</a:t>
            </a:r>
            <a:r>
              <a:rPr lang="hr-HR" altLang="sr-Latn-RS" sz="3000" b="1" i="0" dirty="0" smtClean="0"/>
              <a:t> sustava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41465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2" y="1196975"/>
            <a:ext cx="8136383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800" b="1" dirty="0"/>
              <a:t>Uporaba e-</a:t>
            </a:r>
            <a:r>
              <a:rPr lang="hr-HR" altLang="sr-Latn-RS" sz="2800" b="1" dirty="0" err="1"/>
              <a:t>portfolio</a:t>
            </a:r>
            <a:r>
              <a:rPr lang="hr-HR" altLang="sr-Latn-RS" sz="2800" b="1" dirty="0"/>
              <a:t> sustava u praksi može poprimiti sljedeće forme (prerađeno prema: </a:t>
            </a:r>
            <a:r>
              <a:rPr lang="hr-HR" altLang="sr-Latn-RS" sz="2800" b="1" dirty="0" err="1"/>
              <a:t>Ravet</a:t>
            </a:r>
            <a:r>
              <a:rPr lang="hr-HR" altLang="sr-Latn-RS" sz="2800" b="1" dirty="0"/>
              <a:t>, 2009.):</a:t>
            </a:r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b="1" i="1" dirty="0" smtClean="0"/>
              <a:t>online </a:t>
            </a:r>
            <a:r>
              <a:rPr lang="hr-HR" altLang="sr-Latn-RS" sz="2300" b="1" i="1" dirty="0"/>
              <a:t>dnevnici </a:t>
            </a:r>
            <a:r>
              <a:rPr lang="hr-HR" altLang="sr-Latn-RS" sz="2300" dirty="0"/>
              <a:t>s osvrtima autora </a:t>
            </a:r>
            <a:r>
              <a:rPr lang="hr-HR" altLang="sr-Latn-RS" sz="2300" dirty="0" smtClean="0"/>
              <a:t>o nastavi ili svojem razvoju</a:t>
            </a:r>
            <a:endParaRPr lang="hr-HR" altLang="sr-Latn-RS" sz="2300" dirty="0"/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b="1" i="1" dirty="0" smtClean="0"/>
              <a:t>pričanje </a:t>
            </a:r>
            <a:r>
              <a:rPr lang="hr-HR" altLang="sr-Latn-RS" sz="2300" b="1" i="1" dirty="0"/>
              <a:t>priča </a:t>
            </a:r>
            <a:r>
              <a:rPr lang="hr-HR" altLang="sr-Latn-RS" sz="2300" dirty="0"/>
              <a:t>u obliku online web </a:t>
            </a:r>
            <a:r>
              <a:rPr lang="hr-HR" altLang="sr-Latn-RS" sz="2300" dirty="0" smtClean="0"/>
              <a:t>stranica </a:t>
            </a:r>
            <a:r>
              <a:rPr lang="hr-HR" altLang="sr-Latn-RS" sz="2300" dirty="0"/>
              <a:t>ili </a:t>
            </a:r>
            <a:r>
              <a:rPr lang="hr-HR" altLang="sr-Latn-RS" sz="2300" dirty="0" smtClean="0"/>
              <a:t>videozapisa</a:t>
            </a:r>
            <a:endParaRPr lang="hr-HR" altLang="sr-Latn-RS" sz="2300" dirty="0"/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b="1" i="1" dirty="0" smtClean="0"/>
              <a:t>prikaz </a:t>
            </a:r>
            <a:r>
              <a:rPr lang="hr-HR" altLang="sr-Latn-RS" sz="2300" b="1" i="1" dirty="0"/>
              <a:t>najboljih uradaka </a:t>
            </a:r>
            <a:r>
              <a:rPr lang="hr-HR" altLang="sr-Latn-RS" sz="2300" dirty="0"/>
              <a:t>kreativnih autora (npr. za umjetnike</a:t>
            </a:r>
            <a:r>
              <a:rPr lang="hr-HR" altLang="sr-Latn-RS" sz="2300" dirty="0" smtClean="0"/>
              <a:t>)</a:t>
            </a:r>
            <a:endParaRPr lang="hr-HR" altLang="sr-Latn-RS" sz="2300" dirty="0"/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dirty="0"/>
              <a:t>e</a:t>
            </a:r>
            <a:r>
              <a:rPr lang="hr-HR" altLang="sr-Latn-RS" sz="2300" dirty="0" smtClean="0"/>
              <a:t>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</a:t>
            </a:r>
            <a:r>
              <a:rPr lang="hr-HR" altLang="sr-Latn-RS" sz="2300" dirty="0"/>
              <a:t>za učenje s </a:t>
            </a:r>
            <a:r>
              <a:rPr lang="hr-HR" altLang="sr-Latn-RS" sz="2300" b="1" i="1" dirty="0"/>
              <a:t>artefaktima i refleksijama </a:t>
            </a:r>
            <a:r>
              <a:rPr lang="hr-HR" altLang="sr-Latn-RS" sz="2300" dirty="0" smtClean="0"/>
              <a:t>studenta</a:t>
            </a:r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dirty="0"/>
              <a:t>e</a:t>
            </a:r>
            <a:r>
              <a:rPr lang="hr-HR" altLang="sr-Latn-RS" sz="2300" dirty="0" smtClean="0"/>
              <a:t>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za </a:t>
            </a:r>
            <a:r>
              <a:rPr lang="hr-HR" altLang="sr-Latn-RS" sz="2300" b="1" i="1" dirty="0" smtClean="0"/>
              <a:t>ocjenjivanje</a:t>
            </a:r>
            <a:r>
              <a:rPr lang="hr-HR" altLang="sr-Latn-RS" sz="2300" dirty="0" smtClean="0"/>
              <a:t> uradaka studenata</a:t>
            </a:r>
            <a:endParaRPr lang="hr-HR" altLang="sr-Latn-RS" sz="2300" i="1" dirty="0"/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b="1" i="1" dirty="0" smtClean="0"/>
              <a:t>razvojni</a:t>
            </a:r>
            <a:r>
              <a:rPr lang="hr-HR" altLang="sr-Latn-RS" sz="2300" dirty="0" smtClean="0"/>
              <a:t> e-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s ciljevima i planovima te realizacijom</a:t>
            </a:r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</a:t>
            </a:r>
            <a:r>
              <a:rPr lang="hr-HR" altLang="sr-Latn-RS" sz="2300" dirty="0"/>
              <a:t>za </a:t>
            </a:r>
            <a:r>
              <a:rPr lang="hr-HR" altLang="sr-Latn-RS" sz="2300" b="1" i="1" dirty="0"/>
              <a:t>traženje posla </a:t>
            </a:r>
            <a:r>
              <a:rPr lang="hr-HR" altLang="sr-Latn-RS" sz="2300" dirty="0"/>
              <a:t>(online CV</a:t>
            </a:r>
            <a:r>
              <a:rPr lang="hr-HR" altLang="sr-Latn-RS" sz="2300" dirty="0" smtClean="0"/>
              <a:t>)</a:t>
            </a:r>
            <a:endParaRPr lang="hr-HR" altLang="sr-Latn-RS" sz="2300" dirty="0"/>
          </a:p>
          <a:p>
            <a:pPr lvl="1">
              <a:lnSpc>
                <a:spcPct val="95000"/>
              </a:lnSpc>
              <a:spcBef>
                <a:spcPts val="1000"/>
              </a:spcBef>
            </a:pPr>
            <a:r>
              <a:rPr lang="hr-HR" altLang="sr-Latn-RS" sz="2300" b="1" i="1" dirty="0" smtClean="0"/>
              <a:t>akreditacijski</a:t>
            </a:r>
            <a:r>
              <a:rPr lang="hr-HR" altLang="sr-Latn-RS" sz="2300" dirty="0" smtClean="0"/>
              <a:t> </a:t>
            </a:r>
            <a:r>
              <a:rPr lang="hr-HR" altLang="sr-Latn-RS" sz="2300" dirty="0" err="1"/>
              <a:t>portfolio</a:t>
            </a:r>
            <a:r>
              <a:rPr lang="hr-HR" altLang="sr-Latn-RS" sz="2300" dirty="0"/>
              <a:t> s dokazima </a:t>
            </a:r>
            <a:r>
              <a:rPr lang="hr-HR" altLang="sr-Latn-RS" sz="2300" dirty="0" smtClean="0"/>
              <a:t>kompetencije</a:t>
            </a:r>
            <a:endParaRPr lang="hr-HR" altLang="sr-Latn-RS" sz="2300" dirty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Različite namjene e-</a:t>
            </a:r>
            <a:r>
              <a:rPr lang="hr-HR" altLang="sr-Latn-RS" sz="3000" b="1" i="0" dirty="0" err="1" smtClean="0"/>
              <a:t>portfolio</a:t>
            </a:r>
            <a:r>
              <a:rPr lang="hr-HR" altLang="sr-Latn-RS" sz="3000" b="1" i="0" dirty="0" smtClean="0"/>
              <a:t> sustava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31162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2" y="1196975"/>
            <a:ext cx="8136383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800" b="1" dirty="0" smtClean="0"/>
              <a:t>U odnosu na društvene mreže, blog</a:t>
            </a:r>
            <a:r>
              <a:rPr lang="hr-HR" altLang="sr-Latn-RS" sz="2800" b="1" dirty="0"/>
              <a:t> </a:t>
            </a:r>
            <a:r>
              <a:rPr lang="hr-HR" altLang="sr-Latn-RS" sz="2800" b="1" dirty="0" smtClean="0"/>
              <a:t>i LMS, sljedeće su prednosti e-</a:t>
            </a:r>
            <a:r>
              <a:rPr lang="hr-HR" altLang="sr-Latn-RS" sz="2800" b="1" dirty="0" err="1" smtClean="0"/>
              <a:t>portfolija</a:t>
            </a:r>
            <a:r>
              <a:rPr lang="hr-HR" altLang="sr-Latn-RS" sz="2800" b="1" dirty="0" smtClean="0"/>
              <a:t> za uporabu u školama: </a:t>
            </a:r>
            <a:endParaRPr lang="hr-HR" altLang="sr-Latn-RS" sz="2800" b="1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 smtClean="0"/>
              <a:t>e-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može biti oblikovan kao </a:t>
            </a:r>
            <a:r>
              <a:rPr lang="hr-HR" altLang="sr-Latn-RS" sz="2300" b="1" i="1" dirty="0" smtClean="0"/>
              <a:t>zatvoreni sustav</a:t>
            </a:r>
            <a:r>
              <a:rPr lang="hr-HR" altLang="sr-Latn-RS" sz="2300" dirty="0" smtClean="0"/>
              <a:t>, bez vanjske objave sadržaja o učenicima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 smtClean="0"/>
              <a:t>e-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omogućuje bolju organizaciju i međusobno povezivanje učenika i nastavnika u razrednim odjeljenjima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/>
              <a:t>e</a:t>
            </a:r>
            <a:r>
              <a:rPr lang="hr-HR" altLang="sr-Latn-RS" sz="2300" dirty="0" smtClean="0"/>
              <a:t>-</a:t>
            </a:r>
            <a:r>
              <a:rPr lang="hr-HR" altLang="sr-Latn-RS" sz="2300" dirty="0" err="1" smtClean="0"/>
              <a:t>portfolio</a:t>
            </a:r>
            <a:r>
              <a:rPr lang="hr-HR" altLang="sr-Latn-RS" sz="2300" dirty="0" smtClean="0"/>
              <a:t> omogućuje </a:t>
            </a:r>
            <a:r>
              <a:rPr lang="hr-HR" altLang="sr-Latn-RS" sz="2300" b="1" i="1" dirty="0" smtClean="0"/>
              <a:t>formiranje grupa </a:t>
            </a:r>
            <a:r>
              <a:rPr lang="hr-HR" altLang="sr-Latn-RS" sz="2300" dirty="0" smtClean="0"/>
              <a:t>prema različitim interesima i aktivnostima učenika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 smtClean="0"/>
              <a:t>vođenje </a:t>
            </a:r>
            <a:r>
              <a:rPr lang="hr-HR" altLang="sr-Latn-RS" sz="2300" b="1" i="1" dirty="0" smtClean="0"/>
              <a:t>online dnevnika </a:t>
            </a:r>
            <a:r>
              <a:rPr lang="hr-HR" altLang="sr-Latn-RS" sz="2300" dirty="0" smtClean="0"/>
              <a:t>za odabrane nastavne predmete može biti preglednije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 smtClean="0"/>
              <a:t>u školama je posebno važan prikaz </a:t>
            </a:r>
            <a:r>
              <a:rPr lang="hr-HR" altLang="sr-Latn-RS" sz="2300" dirty="0"/>
              <a:t>najboljih uradaka </a:t>
            </a:r>
            <a:r>
              <a:rPr lang="hr-HR" altLang="sr-Latn-RS" sz="2300" dirty="0" smtClean="0"/>
              <a:t>istaknutih učenika, sportskih i kreativnih postignuća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hr-HR" altLang="sr-Latn-RS" sz="2300" dirty="0"/>
              <a:t>učenici mogu na jednom mjestu pratiti svoj školski razvoj kroz nekoliko </a:t>
            </a:r>
            <a:r>
              <a:rPr lang="hr-HR" altLang="sr-Latn-RS" sz="2300" dirty="0" smtClean="0"/>
              <a:t>godina</a:t>
            </a:r>
            <a:endParaRPr lang="hr-HR" altLang="sr-Latn-RS" sz="2300" dirty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00112" y="260648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E-</a:t>
            </a:r>
            <a:r>
              <a:rPr lang="hr-HR" altLang="sr-Latn-RS" sz="2900" b="1" i="0" dirty="0" err="1" smtClean="0"/>
              <a:t>portfolio</a:t>
            </a:r>
            <a:r>
              <a:rPr lang="hr-HR" altLang="sr-Latn-RS" sz="2900" b="1" i="0" dirty="0" smtClean="0"/>
              <a:t> u osnovnoj i srednjoj školi</a:t>
            </a:r>
            <a:endParaRPr lang="hr-HR" altLang="sr-Latn-RS" sz="2900" b="1" i="0" dirty="0"/>
          </a:p>
        </p:txBody>
      </p:sp>
    </p:spTree>
    <p:extLst>
      <p:ext uri="{BB962C8B-B14F-4D97-AF65-F5344CB8AC3E}">
        <p14:creationId xmlns:p14="http://schemas.microsoft.com/office/powerpoint/2010/main" val="18703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Primjer grupe u e-</a:t>
            </a:r>
            <a:r>
              <a:rPr lang="hr-HR" altLang="sr-Latn-RS" sz="3000" b="1" i="0" dirty="0" err="1" smtClean="0"/>
              <a:t>portfolio</a:t>
            </a:r>
            <a:r>
              <a:rPr lang="hr-HR" altLang="sr-Latn-RS" sz="3000" b="1" i="0" dirty="0" smtClean="0"/>
              <a:t> sustavu</a:t>
            </a:r>
            <a:endParaRPr lang="hr-HR" altLang="sr-Latn-R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4" y="1052735"/>
            <a:ext cx="8330186" cy="580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300" b="1" dirty="0" smtClean="0"/>
              <a:t>E-</a:t>
            </a:r>
            <a:r>
              <a:rPr lang="hr-HR" altLang="sr-Latn-RS" sz="2300" b="1" dirty="0" err="1" smtClean="0"/>
              <a:t>portfolio</a:t>
            </a:r>
            <a:r>
              <a:rPr lang="hr-HR" altLang="sr-Latn-RS" sz="2300" b="1" dirty="0" smtClean="0"/>
              <a:t> </a:t>
            </a:r>
            <a:r>
              <a:rPr lang="hr-HR" altLang="sr-Latn-RS" sz="2300" b="1" u="sng" dirty="0" smtClean="0"/>
              <a:t>nije</a:t>
            </a:r>
            <a:r>
              <a:rPr lang="hr-HR" altLang="sr-Latn-RS" sz="2300" b="1" dirty="0" smtClean="0"/>
              <a:t> uvijek dobro rješenje za učenike i studente </a:t>
            </a:r>
            <a:r>
              <a:rPr lang="hr-HR" altLang="sr-Latn-RS" sz="2300" b="1" dirty="0"/>
              <a:t>(</a:t>
            </a:r>
            <a:r>
              <a:rPr lang="hr-HR" altLang="sr-Latn-RS" sz="2300" b="1" dirty="0" err="1"/>
              <a:t>Jarrott</a:t>
            </a:r>
            <a:r>
              <a:rPr lang="hr-HR" altLang="sr-Latn-RS" sz="2300" b="1" dirty="0"/>
              <a:t> i </a:t>
            </a:r>
            <a:r>
              <a:rPr lang="hr-HR" altLang="sr-Latn-RS" sz="2300" b="1" dirty="0" err="1"/>
              <a:t>Eubanks</a:t>
            </a:r>
            <a:r>
              <a:rPr lang="hr-HR" altLang="sr-Latn-RS" sz="2300" b="1" dirty="0"/>
              <a:t> </a:t>
            </a:r>
            <a:r>
              <a:rPr lang="hr-HR" altLang="sr-Latn-RS" sz="2300" b="1" dirty="0" err="1"/>
              <a:t>Gambrel</a:t>
            </a:r>
            <a:r>
              <a:rPr lang="hr-HR" altLang="sr-Latn-RS" sz="2300" b="1" dirty="0"/>
              <a:t>, 2011</a:t>
            </a:r>
            <a:r>
              <a:rPr lang="hr-HR" altLang="sr-Latn-RS" sz="2300" b="1" dirty="0" smtClean="0"/>
              <a:t>.):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hr-HR" altLang="sr-Latn-RS" sz="2100" dirty="0" smtClean="0"/>
              <a:t>istraživanja </a:t>
            </a:r>
            <a:r>
              <a:rPr lang="hr-HR" altLang="sr-Latn-RS" sz="2100" dirty="0"/>
              <a:t>ukazuju na </a:t>
            </a:r>
            <a:r>
              <a:rPr lang="hr-HR" altLang="sr-Latn-RS" sz="2100" b="1" i="1" dirty="0"/>
              <a:t>probleme u prihvaćanju </a:t>
            </a:r>
            <a:r>
              <a:rPr lang="hr-HR" altLang="sr-Latn-RS" sz="2100" dirty="0"/>
              <a:t>e-</a:t>
            </a:r>
            <a:r>
              <a:rPr lang="hr-HR" altLang="sr-Latn-RS" sz="2100" dirty="0" err="1"/>
              <a:t>portfolio</a:t>
            </a:r>
            <a:r>
              <a:rPr lang="hr-HR" altLang="sr-Latn-RS" sz="2100" dirty="0"/>
              <a:t> tehnologije i nekih načina njene primjene u </a:t>
            </a:r>
            <a:r>
              <a:rPr lang="hr-HR" altLang="sr-Latn-RS" sz="2100" dirty="0" smtClean="0"/>
              <a:t>obrazovanju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hr-HR" altLang="sr-Latn-RS" sz="2100" b="1" i="1" dirty="0"/>
              <a:t>n</a:t>
            </a:r>
            <a:r>
              <a:rPr lang="hr-HR" altLang="sr-Latn-RS" sz="2100" b="1" i="1" dirty="0" smtClean="0"/>
              <a:t>iža </a:t>
            </a:r>
            <a:r>
              <a:rPr lang="hr-HR" altLang="sr-Latn-RS" sz="2100" b="1" i="1" dirty="0"/>
              <a:t>razina računalne pismenosti </a:t>
            </a:r>
            <a:r>
              <a:rPr lang="hr-HR" altLang="sr-Latn-RS" sz="2100" dirty="0"/>
              <a:t>kod studenata ima negativan utjecaj na njihovo prihvaćanje te </a:t>
            </a:r>
            <a:r>
              <a:rPr lang="hr-HR" altLang="sr-Latn-RS" sz="2100" dirty="0" smtClean="0"/>
              <a:t>tehnologije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hr-HR" altLang="sr-Latn-RS" sz="2100" dirty="0"/>
              <a:t>u</a:t>
            </a:r>
            <a:r>
              <a:rPr lang="hr-HR" altLang="sr-Latn-RS" sz="2100" dirty="0" smtClean="0"/>
              <a:t>poraba </a:t>
            </a:r>
            <a:r>
              <a:rPr lang="hr-HR" altLang="sr-Latn-RS" sz="2100" dirty="0"/>
              <a:t>e-</a:t>
            </a:r>
            <a:r>
              <a:rPr lang="hr-HR" altLang="sr-Latn-RS" sz="2100" dirty="0" err="1"/>
              <a:t>portfolija</a:t>
            </a:r>
            <a:r>
              <a:rPr lang="hr-HR" altLang="sr-Latn-RS" sz="2100" dirty="0"/>
              <a:t> za </a:t>
            </a:r>
            <a:r>
              <a:rPr lang="hr-HR" altLang="sr-Latn-RS" sz="2100" b="1" i="1" dirty="0"/>
              <a:t>refleksiju o vlastitim postignućima </a:t>
            </a:r>
            <a:r>
              <a:rPr lang="hr-HR" altLang="sr-Latn-RS" sz="2100" dirty="0"/>
              <a:t>može uspješnije studente učiniti zadovoljnima, a slabije studente </a:t>
            </a:r>
            <a:r>
              <a:rPr lang="hr-HR" altLang="sr-Latn-RS" sz="2100" dirty="0" smtClean="0"/>
              <a:t>razočarati</a:t>
            </a:r>
            <a:endParaRPr lang="hr-HR" altLang="sr-Latn-RS" sz="21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hr-HR" altLang="sr-Latn-RS" sz="2300" b="1" dirty="0" smtClean="0"/>
              <a:t>Napomene nastavnicima: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hr-HR" altLang="sr-Latn-RS" sz="2100" dirty="0" smtClean="0"/>
              <a:t>iskustvo pokazuje </a:t>
            </a:r>
            <a:r>
              <a:rPr lang="hr-HR" altLang="sr-Latn-RS" sz="2100" dirty="0"/>
              <a:t>na interes studenata završnih godina studija za </a:t>
            </a:r>
            <a:r>
              <a:rPr lang="hr-HR" altLang="sr-Latn-RS" sz="2100" b="1" i="1" dirty="0"/>
              <a:t>izradu osobne e-</a:t>
            </a:r>
            <a:r>
              <a:rPr lang="hr-HR" altLang="sr-Latn-RS" sz="2100" b="1" i="1" dirty="0" err="1"/>
              <a:t>portfolio</a:t>
            </a:r>
            <a:r>
              <a:rPr lang="hr-HR" altLang="sr-Latn-RS" sz="2100" b="1" i="1" dirty="0"/>
              <a:t> stranice </a:t>
            </a:r>
            <a:r>
              <a:rPr lang="hr-HR" altLang="sr-Latn-RS" sz="2100" dirty="0"/>
              <a:t>(online CV) za </a:t>
            </a:r>
            <a:r>
              <a:rPr lang="hr-HR" altLang="sr-Latn-RS" sz="2100" dirty="0" smtClean="0"/>
              <a:t>poslodavce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hr-HR" altLang="sr-Latn-RS" sz="2100" dirty="0" smtClean="0"/>
              <a:t>zamijećeno </a:t>
            </a:r>
            <a:r>
              <a:rPr lang="hr-HR" altLang="sr-Latn-RS" sz="2100" dirty="0"/>
              <a:t>je i relativno dobro prihvaćanje </a:t>
            </a:r>
            <a:r>
              <a:rPr lang="hr-HR" altLang="sr-Latn-RS" sz="2100" b="1" i="1" dirty="0" smtClean="0"/>
              <a:t>online </a:t>
            </a:r>
            <a:r>
              <a:rPr lang="hr-HR" altLang="sr-Latn-RS" sz="2100" b="1" i="1" dirty="0"/>
              <a:t>dnevnika </a:t>
            </a:r>
            <a:r>
              <a:rPr lang="hr-HR" altLang="sr-Latn-RS" sz="2100" dirty="0"/>
              <a:t>vezanih uz tjedne aktivnosti na kolegiju s </a:t>
            </a:r>
            <a:r>
              <a:rPr lang="hr-HR" altLang="sr-Latn-RS" sz="2100" dirty="0" err="1"/>
              <a:t>uratcima</a:t>
            </a:r>
            <a:r>
              <a:rPr lang="hr-HR" altLang="sr-Latn-RS" sz="2100" dirty="0"/>
              <a:t> </a:t>
            </a:r>
            <a:r>
              <a:rPr lang="hr-HR" altLang="sr-Latn-RS" sz="2100" dirty="0" smtClean="0"/>
              <a:t>studenata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hr-HR" altLang="sr-Latn-RS" sz="2100" dirty="0"/>
              <a:t>p</a:t>
            </a:r>
            <a:r>
              <a:rPr lang="hr-HR" altLang="sr-Latn-RS" sz="2100" dirty="0" smtClean="0"/>
              <a:t>rimjereno je prezentiranja manjih </a:t>
            </a:r>
            <a:r>
              <a:rPr lang="hr-HR" altLang="sr-Latn-RS" sz="2100" b="1" i="1" dirty="0" smtClean="0"/>
              <a:t>studentskih </a:t>
            </a:r>
            <a:r>
              <a:rPr lang="hr-HR" altLang="sr-Latn-RS" sz="2100" b="1" i="1" dirty="0"/>
              <a:t>projekata </a:t>
            </a:r>
            <a:r>
              <a:rPr lang="hr-HR" altLang="sr-Latn-RS" sz="2100" dirty="0"/>
              <a:t>u formi jedne ili više e-</a:t>
            </a:r>
            <a:r>
              <a:rPr lang="hr-HR" altLang="sr-Latn-RS" sz="2100" dirty="0" err="1"/>
              <a:t>portfolio</a:t>
            </a:r>
            <a:r>
              <a:rPr lang="hr-HR" altLang="sr-Latn-RS" sz="2100" dirty="0"/>
              <a:t> </a:t>
            </a:r>
            <a:r>
              <a:rPr lang="hr-HR" altLang="sr-Latn-RS" sz="2100" dirty="0" smtClean="0"/>
              <a:t>stranice</a:t>
            </a:r>
            <a:endParaRPr lang="hr-HR" altLang="sr-Latn-RS" sz="21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Neke prednosti i nedostaci e-</a:t>
            </a:r>
            <a:r>
              <a:rPr lang="hr-HR" altLang="sr-Latn-RS" sz="3000" b="1" i="0" dirty="0" err="1" smtClean="0"/>
              <a:t>portfolija</a:t>
            </a:r>
            <a:endParaRPr lang="hr-HR" altLang="sr-Latn-RS" sz="3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975"/>
            <a:ext cx="8208912" cy="50383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dirty="0" smtClean="0"/>
              <a:t>E-</a:t>
            </a:r>
            <a:r>
              <a:rPr lang="hr-HR" altLang="sr-Latn-RS" dirty="0" err="1" smtClean="0"/>
              <a:t>portfolio</a:t>
            </a:r>
            <a:r>
              <a:rPr lang="hr-HR" altLang="sr-Latn-RS" dirty="0" smtClean="0"/>
              <a:t> nastavnika kao ogledni primjer studentima (</a:t>
            </a:r>
            <a:r>
              <a:rPr lang="hr-HR" altLang="sr-Latn-RS" b="1" dirty="0" smtClean="0">
                <a:hlinkClick r:id="rId2"/>
              </a:rPr>
              <a:t>link</a:t>
            </a:r>
            <a:r>
              <a:rPr lang="hr-HR" altLang="sr-Latn-RS" dirty="0" smtClean="0"/>
              <a:t>).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Primjer e-</a:t>
            </a:r>
            <a:r>
              <a:rPr lang="hr-HR" altLang="sr-Latn-RS" sz="3000" b="1" i="0" dirty="0" err="1" smtClean="0"/>
              <a:t>portfolija</a:t>
            </a:r>
            <a:endParaRPr lang="hr-HR" altLang="sr-Latn-RS" sz="3000" b="1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5977"/>
            <a:ext cx="8084999" cy="4873383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60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300" b="1" dirty="0" smtClean="0"/>
              <a:t>Komunikacijske f</a:t>
            </a:r>
            <a:r>
              <a:rPr lang="lt-LT" altLang="sr-Latn-RS" sz="2300" b="1" dirty="0" smtClean="0"/>
              <a:t>unkcionalnosti </a:t>
            </a:r>
            <a:r>
              <a:rPr lang="lt-LT" altLang="sr-Latn-RS" sz="2300" b="1" dirty="0"/>
              <a:t>e-portfolio sustava </a:t>
            </a:r>
            <a:r>
              <a:rPr lang="hr-HR" altLang="sr-Latn-RS" sz="2300" b="1" dirty="0" err="1" smtClean="0"/>
              <a:t>Mahara</a:t>
            </a:r>
            <a:r>
              <a:rPr lang="hr-HR" altLang="sr-Latn-RS" sz="2300" b="1" dirty="0"/>
              <a:t>:</a:t>
            </a:r>
            <a:endParaRPr lang="hr-HR" altLang="sr-Latn-RS" sz="2300" b="1" dirty="0" smtClean="0"/>
          </a:p>
          <a:p>
            <a:pPr lvl="1">
              <a:lnSpc>
                <a:spcPct val="90000"/>
              </a:lnSpc>
            </a:pPr>
            <a:r>
              <a:rPr lang="lt-LT" altLang="sr-Latn-RS" sz="1900" dirty="0" smtClean="0"/>
              <a:t>bolja je povezanost</a:t>
            </a:r>
            <a:r>
              <a:rPr lang="hr-HR" altLang="sr-Latn-RS" sz="1900" dirty="0" smtClean="0"/>
              <a:t> učenika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err="1"/>
              <a:t>p</a:t>
            </a:r>
            <a:r>
              <a:rPr lang="hr-HR" altLang="sr-Latn-RS" sz="1900" dirty="0" err="1" smtClean="0"/>
              <a:t>otenacijali</a:t>
            </a:r>
            <a:r>
              <a:rPr lang="hr-HR" altLang="sr-Latn-RS" sz="1900" dirty="0" smtClean="0"/>
              <a:t> za </a:t>
            </a:r>
            <a:r>
              <a:rPr lang="lt-LT" altLang="sr-Latn-RS" sz="1900" dirty="0" smtClean="0"/>
              <a:t>online umrežavanja</a:t>
            </a:r>
            <a:endParaRPr lang="hr-HR" altLang="sr-Latn-RS" sz="1900" dirty="0" smtClean="0"/>
          </a:p>
          <a:p>
            <a:pPr lvl="1">
              <a:lnSpc>
                <a:spcPct val="90000"/>
              </a:lnSpc>
            </a:pPr>
            <a:r>
              <a:rPr lang="hr-HR" altLang="sr-Latn-RS" sz="1900" dirty="0"/>
              <a:t>l</a:t>
            </a:r>
            <a:r>
              <a:rPr lang="hr-HR" altLang="sr-Latn-RS" sz="1900" dirty="0" smtClean="0"/>
              <a:t>akša je </a:t>
            </a:r>
            <a:r>
              <a:rPr lang="lt-LT" altLang="sr-Latn-RS" sz="1900" dirty="0" smtClean="0"/>
              <a:t>suradnj</a:t>
            </a:r>
            <a:r>
              <a:rPr lang="hr-HR" altLang="sr-Latn-RS" sz="1900" dirty="0" smtClean="0"/>
              <a:t>a</a:t>
            </a:r>
            <a:r>
              <a:rPr lang="lt-LT" altLang="sr-Latn-RS" sz="1900" dirty="0" smtClean="0"/>
              <a:t> </a:t>
            </a:r>
            <a:r>
              <a:rPr lang="lt-LT" altLang="sr-Latn-RS" sz="1900" dirty="0"/>
              <a:t>i </a:t>
            </a:r>
            <a:r>
              <a:rPr lang="lt-LT" altLang="sr-Latn-RS" sz="1900" dirty="0" smtClean="0"/>
              <a:t>timsk</a:t>
            </a:r>
            <a:r>
              <a:rPr lang="hr-HR" altLang="sr-Latn-RS" sz="1900" dirty="0" smtClean="0"/>
              <a:t>i</a:t>
            </a:r>
            <a:r>
              <a:rPr lang="lt-LT" altLang="sr-Latn-RS" sz="1900" dirty="0" smtClean="0"/>
              <a:t> rad</a:t>
            </a:r>
            <a:endParaRPr lang="hr-HR" altLang="sr-Latn-RS" sz="1900" dirty="0" smtClean="0"/>
          </a:p>
          <a:p>
            <a:pPr>
              <a:lnSpc>
                <a:spcPct val="90000"/>
              </a:lnSpc>
            </a:pPr>
            <a:r>
              <a:rPr lang="hr-HR" altLang="sr-Latn-RS" sz="2300" b="1" dirty="0" smtClean="0"/>
              <a:t>Prednosti: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učenici </a:t>
            </a:r>
            <a:r>
              <a:rPr lang="lt-LT" altLang="sr-Latn-RS" sz="1900" dirty="0" smtClean="0"/>
              <a:t>mogu kreirati </a:t>
            </a:r>
            <a:r>
              <a:rPr lang="lt-LT" altLang="sr-Latn-RS" sz="1900" dirty="0"/>
              <a:t>svoje profile, što rezultira boljim međusobnim </a:t>
            </a:r>
            <a:r>
              <a:rPr lang="lt-LT" altLang="sr-Latn-RS" sz="1900" dirty="0" smtClean="0"/>
              <a:t>poznavanjem</a:t>
            </a:r>
            <a:endParaRPr lang="hr-HR" altLang="sr-Latn-RS" sz="1900" dirty="0" smtClean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učenici</a:t>
            </a:r>
            <a:r>
              <a:rPr lang="lt-LT" altLang="sr-Latn-RS" sz="1900" dirty="0" smtClean="0"/>
              <a:t> mogu </a:t>
            </a:r>
            <a:r>
              <a:rPr lang="lt-LT" altLang="sr-Latn-RS" sz="1900" dirty="0"/>
              <a:t>upravljati svojim listama „prijatelja“ (</a:t>
            </a:r>
            <a:r>
              <a:rPr lang="lt-LT" altLang="sr-Latn-RS" sz="1900" b="1" i="1" dirty="0"/>
              <a:t>Friends</a:t>
            </a:r>
            <a:r>
              <a:rPr lang="lt-LT" altLang="sr-Latn-RS" sz="1900" dirty="0" smtClean="0"/>
              <a:t>)</a:t>
            </a:r>
            <a:endParaRPr lang="hr-HR" altLang="sr-Latn-RS" sz="1900" dirty="0" smtClean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moguće je</a:t>
            </a:r>
            <a:r>
              <a:rPr lang="lt-LT" altLang="sr-Latn-RS" sz="1900" dirty="0" smtClean="0"/>
              <a:t> </a:t>
            </a:r>
            <a:r>
              <a:rPr lang="lt-LT" altLang="sr-Latn-RS" sz="1900" dirty="0"/>
              <a:t>kreirati grupe ili im se pridružiti (</a:t>
            </a:r>
            <a:r>
              <a:rPr lang="lt-LT" altLang="sr-Latn-RS" sz="1900" b="1" i="1" dirty="0"/>
              <a:t>Groups</a:t>
            </a:r>
            <a:r>
              <a:rPr lang="lt-LT" altLang="sr-Latn-RS" sz="1900" dirty="0" smtClean="0"/>
              <a:t>)</a:t>
            </a:r>
            <a:endParaRPr lang="hr-HR" altLang="sr-Latn-RS" sz="1900" dirty="0" smtClean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lako je po</a:t>
            </a:r>
            <a:r>
              <a:rPr lang="lt-LT" altLang="sr-Latn-RS" sz="1900" dirty="0" smtClean="0"/>
              <a:t>slati </a:t>
            </a:r>
            <a:r>
              <a:rPr lang="lt-LT" altLang="sr-Latn-RS" sz="1900" dirty="0"/>
              <a:t>poruke prijateljima ili drugim korisnicima e-portfolio sustava (</a:t>
            </a:r>
            <a:r>
              <a:rPr lang="lt-LT" altLang="sr-Latn-RS" sz="1900" b="1" i="1" dirty="0"/>
              <a:t>Messages</a:t>
            </a:r>
            <a:r>
              <a:rPr lang="lt-LT" altLang="sr-Latn-RS" sz="1900" dirty="0" smtClean="0"/>
              <a:t>)</a:t>
            </a:r>
            <a:endParaRPr lang="hr-HR" altLang="sr-Latn-RS" sz="1900" dirty="0" smtClean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moguće je </a:t>
            </a:r>
            <a:r>
              <a:rPr lang="lt-LT" altLang="sr-Latn-RS" sz="1900" dirty="0" smtClean="0"/>
              <a:t>komentirati </a:t>
            </a:r>
            <a:r>
              <a:rPr lang="lt-LT" altLang="sr-Latn-RS" sz="1900" dirty="0"/>
              <a:t>njima dostupne portfolije, blogove i aktivnosti drugih korisnika sustava (</a:t>
            </a:r>
            <a:r>
              <a:rPr lang="lt-LT" altLang="sr-Latn-RS" sz="1900" b="1" i="1" dirty="0"/>
              <a:t>Comments</a:t>
            </a:r>
            <a:r>
              <a:rPr lang="lt-LT" altLang="sr-Latn-RS" sz="1900" dirty="0" smtClean="0"/>
              <a:t>)</a:t>
            </a:r>
            <a:endParaRPr lang="hr-HR" altLang="sr-Latn-RS" sz="1900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lt-LT" altLang="sr-Latn-RS" sz="2200" dirty="0" smtClean="0"/>
              <a:t>Noviji </a:t>
            </a:r>
            <a:r>
              <a:rPr lang="lt-LT" altLang="sr-Latn-RS" sz="2200" dirty="0"/>
              <a:t>trendovi u online poučavanju nastoje što više </a:t>
            </a:r>
            <a:r>
              <a:rPr lang="lt-LT" altLang="sr-Latn-RS" sz="2200" b="1" i="1" dirty="0"/>
              <a:t>iskoristiti socijalno umrežavanje</a:t>
            </a:r>
            <a:r>
              <a:rPr lang="lt-LT" altLang="sr-Latn-RS" sz="2200" dirty="0"/>
              <a:t> i povezane tehnologije (Facebook, Twitter), </a:t>
            </a:r>
            <a:r>
              <a:rPr lang="lt-LT" altLang="sr-Latn-RS" sz="2200" dirty="0" smtClean="0"/>
              <a:t>odnosno </a:t>
            </a:r>
            <a:r>
              <a:rPr lang="lt-LT" altLang="sr-Latn-RS" sz="2200" dirty="0"/>
              <a:t>primijeniti koncepte </a:t>
            </a:r>
            <a:r>
              <a:rPr lang="lt-LT" altLang="sr-Latn-RS" sz="2200" dirty="0" smtClean="0"/>
              <a:t>zajednic</a:t>
            </a:r>
            <a:r>
              <a:rPr lang="hr-HR" altLang="sr-Latn-RS" sz="2200" dirty="0" smtClean="0"/>
              <a:t>a</a:t>
            </a:r>
            <a:r>
              <a:rPr lang="lt-LT" altLang="sr-Latn-RS" sz="2200" dirty="0" smtClean="0"/>
              <a:t> </a:t>
            </a:r>
            <a:r>
              <a:rPr lang="lt-LT" altLang="sr-Latn-RS" sz="2200" dirty="0"/>
              <a:t>za učenje (</a:t>
            </a:r>
            <a:r>
              <a:rPr lang="lt-LT" altLang="sr-Latn-RS" sz="2200" b="1" i="1" dirty="0"/>
              <a:t>learning </a:t>
            </a:r>
            <a:r>
              <a:rPr lang="lt-LT" altLang="sr-Latn-RS" sz="2200" b="1" i="1" dirty="0" smtClean="0"/>
              <a:t>community</a:t>
            </a:r>
            <a:r>
              <a:rPr lang="hr-HR" altLang="sr-Latn-RS" sz="2200" dirty="0" smtClean="0"/>
              <a:t>)</a:t>
            </a:r>
            <a:endParaRPr lang="hr-HR" altLang="sr-Latn-RS" sz="22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71550" y="188913"/>
            <a:ext cx="7129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800" b="1" i="0" dirty="0" smtClean="0"/>
              <a:t>Komunikacijske mogućnosti e-</a:t>
            </a:r>
            <a:r>
              <a:rPr lang="hr-HR" altLang="sr-Latn-RS" sz="2800" b="1" i="0" dirty="0" err="1" smtClean="0"/>
              <a:t>portfolija</a:t>
            </a:r>
            <a:endParaRPr lang="hr-HR" altLang="sr-Latn-RS" sz="2800" b="1" i="0" dirty="0"/>
          </a:p>
        </p:txBody>
      </p:sp>
    </p:spTree>
    <p:extLst>
      <p:ext uri="{BB962C8B-B14F-4D97-AF65-F5344CB8AC3E}">
        <p14:creationId xmlns:p14="http://schemas.microsoft.com/office/powerpoint/2010/main" val="4825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300" b="1" dirty="0" smtClean="0"/>
              <a:t>Razvoj mnogih ključnih </a:t>
            </a:r>
            <a:r>
              <a:rPr lang="hr-HR" altLang="sr-Latn-RS" sz="2300" b="1" dirty="0"/>
              <a:t>vještina također je moguće povezati s uporabom e-</a:t>
            </a:r>
            <a:r>
              <a:rPr lang="hr-HR" altLang="sr-Latn-RS" sz="2300" b="1" dirty="0" err="1"/>
              <a:t>portfolio</a:t>
            </a:r>
            <a:r>
              <a:rPr lang="hr-HR" altLang="sr-Latn-RS" sz="2300" b="1" dirty="0"/>
              <a:t> sustava u obrazovanju (prerađeno prema: </a:t>
            </a:r>
            <a:r>
              <a:rPr lang="hr-HR" altLang="sr-Latn-RS" sz="2300" b="1" dirty="0" err="1"/>
              <a:t>Bondolfi</a:t>
            </a:r>
            <a:r>
              <a:rPr lang="hr-HR" altLang="sr-Latn-RS" sz="2300" b="1" dirty="0"/>
              <a:t> i Rousseau, </a:t>
            </a:r>
            <a:r>
              <a:rPr lang="hr-HR" altLang="sr-Latn-RS" sz="2300" b="1" dirty="0" smtClean="0"/>
              <a:t>2006.):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izražavanje </a:t>
            </a:r>
            <a:r>
              <a:rPr lang="hr-HR" altLang="sr-Latn-RS" sz="1900" dirty="0"/>
              <a:t>korištenjem </a:t>
            </a:r>
            <a:r>
              <a:rPr lang="hr-HR" altLang="sr-Latn-RS" sz="1900" b="1" i="1" dirty="0"/>
              <a:t>materinjeg i stranog </a:t>
            </a:r>
            <a:r>
              <a:rPr lang="hr-HR" altLang="sr-Latn-RS" sz="1900" b="1" i="1" dirty="0" smtClean="0"/>
              <a:t>jezika </a:t>
            </a:r>
            <a:r>
              <a:rPr lang="hr-HR" altLang="sr-Latn-RS" sz="1900" dirty="0" smtClean="0"/>
              <a:t>(utjecaj „javne” objave i </a:t>
            </a:r>
            <a:r>
              <a:rPr lang="hr-HR" altLang="sr-Latn-RS" sz="1900" dirty="0" err="1" smtClean="0"/>
              <a:t>feedbacka</a:t>
            </a:r>
            <a:r>
              <a:rPr lang="hr-HR" altLang="sr-Latn-RS" sz="19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b="1" i="1" dirty="0" smtClean="0"/>
              <a:t>vještine </a:t>
            </a:r>
            <a:r>
              <a:rPr lang="hr-HR" altLang="sr-Latn-RS" sz="1900" b="1" i="1" dirty="0"/>
              <a:t>pisanja </a:t>
            </a:r>
            <a:r>
              <a:rPr lang="hr-HR" altLang="sr-Latn-RS" sz="1900" dirty="0"/>
              <a:t>stručnog teksta </a:t>
            </a:r>
            <a:r>
              <a:rPr lang="hr-HR" altLang="sr-Latn-RS" sz="1900" dirty="0" smtClean="0"/>
              <a:t>i/ili pisanog </a:t>
            </a:r>
            <a:r>
              <a:rPr lang="hr-HR" altLang="sr-Latn-RS" sz="1900" dirty="0" smtClean="0"/>
              <a:t>izražavanja </a:t>
            </a:r>
            <a:r>
              <a:rPr lang="hr-HR" altLang="sr-Latn-RS" sz="1900" dirty="0"/>
              <a:t>u obliku sažetaka, eseja, kritičkih prikaza, priča/naracija i sl</a:t>
            </a:r>
            <a:r>
              <a:rPr lang="hr-HR" altLang="sr-Latn-RS" sz="19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kreiranje </a:t>
            </a:r>
            <a:r>
              <a:rPr lang="hr-HR" altLang="sr-Latn-RS" sz="1900" dirty="0"/>
              <a:t>i organiziranje sadržaja u e-</a:t>
            </a:r>
            <a:r>
              <a:rPr lang="hr-HR" altLang="sr-Latn-RS" sz="1900" dirty="0" err="1"/>
              <a:t>portfolio</a:t>
            </a:r>
            <a:r>
              <a:rPr lang="hr-HR" altLang="sr-Latn-RS" sz="1900" dirty="0"/>
              <a:t> sustavu pomaže pri svladavanju </a:t>
            </a:r>
            <a:r>
              <a:rPr lang="hr-HR" altLang="sr-Latn-RS" sz="1900" dirty="0" smtClean="0"/>
              <a:t>tehnika </a:t>
            </a:r>
            <a:r>
              <a:rPr lang="hr-HR" altLang="sr-Latn-RS" sz="1900" dirty="0"/>
              <a:t>koje su vezane uz </a:t>
            </a:r>
            <a:r>
              <a:rPr lang="hr-HR" altLang="sr-Latn-RS" sz="1900" b="1" i="1" dirty="0"/>
              <a:t>učenje kako </a:t>
            </a:r>
            <a:r>
              <a:rPr lang="hr-HR" altLang="sr-Latn-RS" sz="1900" b="1" i="1" dirty="0" smtClean="0"/>
              <a:t>učiti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svjesnost </a:t>
            </a:r>
            <a:r>
              <a:rPr lang="hr-HR" altLang="sr-Latn-RS" sz="1900" dirty="0"/>
              <a:t>da tekst i prikaz sadržaja </a:t>
            </a:r>
            <a:r>
              <a:rPr lang="hr-HR" altLang="sr-Latn-RS" sz="1900" dirty="0" smtClean="0"/>
              <a:t>(tj. dizajn) trebaju </a:t>
            </a:r>
            <a:r>
              <a:rPr lang="hr-HR" altLang="sr-Latn-RS" sz="1900" dirty="0"/>
              <a:t>biti </a:t>
            </a:r>
            <a:r>
              <a:rPr lang="hr-HR" altLang="sr-Latn-RS" sz="1900" b="1" i="1" dirty="0" smtClean="0"/>
              <a:t>prilagođeni </a:t>
            </a:r>
            <a:r>
              <a:rPr lang="hr-HR" altLang="sr-Latn-RS" sz="1900" b="1" i="1" dirty="0"/>
              <a:t>određenoj </a:t>
            </a:r>
            <a:r>
              <a:rPr lang="hr-HR" altLang="sr-Latn-RS" sz="1900" b="1" i="1" dirty="0" smtClean="0"/>
              <a:t>publici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uvažavanje da kod </a:t>
            </a:r>
            <a:r>
              <a:rPr lang="hr-HR" altLang="sr-Latn-RS" sz="1900" dirty="0"/>
              <a:t>preuzimanja tuđih sadržaja (teksta, slika, videozapisa itd.) treba poštovati </a:t>
            </a:r>
            <a:r>
              <a:rPr lang="hr-HR" altLang="sr-Latn-RS" sz="1900" b="1" i="1" dirty="0"/>
              <a:t>prava vezana uz </a:t>
            </a:r>
            <a:r>
              <a:rPr lang="hr-HR" altLang="sr-Latn-RS" sz="1900" b="1" i="1" dirty="0" smtClean="0"/>
              <a:t>autorstvo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mogućnost </a:t>
            </a:r>
            <a:r>
              <a:rPr lang="hr-HR" altLang="sr-Latn-RS" sz="1900" b="1" i="1" dirty="0"/>
              <a:t>razvijanja vještina kooperacije </a:t>
            </a:r>
            <a:r>
              <a:rPr lang="hr-HR" altLang="sr-Latn-RS" sz="1900" dirty="0"/>
              <a:t>uz primjenu informacijskih </a:t>
            </a:r>
            <a:r>
              <a:rPr lang="hr-HR" altLang="sr-Latn-RS" sz="1900" dirty="0" smtClean="0"/>
              <a:t>tehnologija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razvijanje </a:t>
            </a:r>
            <a:r>
              <a:rPr lang="hr-HR" altLang="sr-Latn-RS" sz="1900" b="1" i="1" dirty="0" smtClean="0"/>
              <a:t>online komunikacijskih vještina </a:t>
            </a:r>
            <a:r>
              <a:rPr lang="hr-HR" altLang="sr-Latn-RS" sz="1900" dirty="0" smtClean="0"/>
              <a:t>poput </a:t>
            </a:r>
            <a:r>
              <a:rPr lang="hr-HR" altLang="sr-Latn-RS" sz="1900" dirty="0" err="1"/>
              <a:t>samootkrivanja</a:t>
            </a:r>
            <a:r>
              <a:rPr lang="hr-HR" altLang="sr-Latn-RS" sz="1900" dirty="0"/>
              <a:t> i upravljanja dojmovima, </a:t>
            </a:r>
            <a:r>
              <a:rPr lang="hr-HR" altLang="sr-Latn-RS" sz="1900" dirty="0" smtClean="0"/>
              <a:t>pozornosti, konverzacije </a:t>
            </a:r>
            <a:r>
              <a:rPr lang="hr-HR" altLang="sr-Latn-RS" sz="1900" dirty="0"/>
              <a:t>te utjecanja na </a:t>
            </a:r>
            <a:r>
              <a:rPr lang="hr-HR" altLang="sr-Latn-RS" sz="1900" dirty="0" smtClean="0"/>
              <a:t>druge</a:t>
            </a:r>
            <a:endParaRPr lang="hr-HR" altLang="sr-Latn-RS" sz="18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800" b="1" i="0" dirty="0" smtClean="0"/>
              <a:t>Utjecaj e-</a:t>
            </a:r>
            <a:r>
              <a:rPr lang="hr-HR" altLang="sr-Latn-RS" sz="2800" b="1" i="0" dirty="0" err="1" smtClean="0"/>
              <a:t>portfolija</a:t>
            </a:r>
            <a:r>
              <a:rPr lang="hr-HR" altLang="sr-Latn-RS" sz="2800" b="1" i="0" dirty="0" smtClean="0"/>
              <a:t> na izražavanje učenika</a:t>
            </a:r>
            <a:endParaRPr lang="hr-HR" altLang="sr-Latn-RS" sz="2800" b="1" i="0" dirty="0"/>
          </a:p>
        </p:txBody>
      </p:sp>
    </p:spTree>
    <p:extLst>
      <p:ext uri="{BB962C8B-B14F-4D97-AF65-F5344CB8AC3E}">
        <p14:creationId xmlns:p14="http://schemas.microsoft.com/office/powerpoint/2010/main" val="17248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300" b="1" dirty="0" smtClean="0"/>
              <a:t>Potencijalni pedagoški </a:t>
            </a:r>
            <a:r>
              <a:rPr lang="hr-HR" altLang="sr-Latn-RS" sz="2300" b="1" dirty="0" err="1" smtClean="0"/>
              <a:t>efekati</a:t>
            </a:r>
            <a:r>
              <a:rPr lang="hr-HR" altLang="sr-Latn-RS" sz="2300" b="1" dirty="0" smtClean="0"/>
              <a:t> </a:t>
            </a:r>
            <a:r>
              <a:rPr lang="hr-HR" altLang="sr-Latn-RS" sz="2300" b="1" dirty="0"/>
              <a:t>primjene e-</a:t>
            </a:r>
            <a:r>
              <a:rPr lang="hr-HR" altLang="sr-Latn-RS" sz="2300" b="1" dirty="0" err="1"/>
              <a:t>portfolio</a:t>
            </a:r>
            <a:r>
              <a:rPr lang="hr-HR" altLang="sr-Latn-RS" sz="2300" b="1" dirty="0"/>
              <a:t> sustava (prerađeno prema: </a:t>
            </a:r>
            <a:r>
              <a:rPr lang="hr-HR" altLang="sr-Latn-RS" sz="2300" b="1" dirty="0" err="1"/>
              <a:t>Snow</a:t>
            </a:r>
            <a:r>
              <a:rPr lang="hr-HR" altLang="sr-Latn-RS" sz="2300" b="1" dirty="0"/>
              <a:t> </a:t>
            </a:r>
            <a:r>
              <a:rPr lang="hr-HR" altLang="sr-Latn-RS" sz="2300" b="1" dirty="0" err="1"/>
              <a:t>Andrade</a:t>
            </a:r>
            <a:r>
              <a:rPr lang="hr-HR" altLang="sr-Latn-RS" sz="2300" b="1" dirty="0"/>
              <a:t>, 2012.; Baker, 2005.):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sadržaji </a:t>
            </a:r>
            <a:r>
              <a:rPr lang="hr-HR" altLang="sr-Latn-RS" sz="1900" dirty="0"/>
              <a:t>osobnog e-</a:t>
            </a:r>
            <a:r>
              <a:rPr lang="hr-HR" altLang="sr-Latn-RS" sz="1900" dirty="0" err="1"/>
              <a:t>portfolija</a:t>
            </a:r>
            <a:r>
              <a:rPr lang="hr-HR" altLang="sr-Latn-RS" sz="1900" dirty="0"/>
              <a:t> </a:t>
            </a:r>
            <a:r>
              <a:rPr lang="hr-HR" altLang="sr-Latn-RS" sz="1900" dirty="0" smtClean="0"/>
              <a:t>su </a:t>
            </a:r>
            <a:r>
              <a:rPr lang="hr-HR" altLang="sr-Latn-RS" sz="1900" b="1" i="1" dirty="0" smtClean="0"/>
              <a:t>personalizirani virtualni prostor za učenje</a:t>
            </a:r>
            <a:endParaRPr lang="hr-HR" altLang="sr-Latn-RS" sz="1900" b="1" i="1" dirty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postavljanjem </a:t>
            </a:r>
            <a:r>
              <a:rPr lang="hr-HR" altLang="sr-Latn-RS" sz="1900" dirty="0"/>
              <a:t>svojih ciljeva </a:t>
            </a:r>
            <a:r>
              <a:rPr lang="hr-HR" altLang="sr-Latn-RS" sz="1900" dirty="0" smtClean="0"/>
              <a:t>(</a:t>
            </a:r>
            <a:r>
              <a:rPr lang="hr-HR" altLang="sr-Latn-RS" sz="1900" dirty="0"/>
              <a:t>u </a:t>
            </a:r>
            <a:r>
              <a:rPr lang="hr-HR" altLang="sr-Latn-RS" sz="1900" b="1" i="1" dirty="0"/>
              <a:t>reflektivni e-</a:t>
            </a:r>
            <a:r>
              <a:rPr lang="hr-HR" altLang="sr-Latn-RS" sz="1900" b="1" i="1" dirty="0" err="1"/>
              <a:t>portfolio</a:t>
            </a:r>
            <a:r>
              <a:rPr lang="hr-HR" altLang="sr-Latn-RS" sz="1900" dirty="0" smtClean="0"/>
              <a:t>), </a:t>
            </a:r>
            <a:r>
              <a:rPr lang="hr-HR" altLang="sr-Latn-RS" sz="1900" dirty="0"/>
              <a:t>te rezultata učenja (u </a:t>
            </a:r>
            <a:r>
              <a:rPr lang="hr-HR" altLang="sr-Latn-RS" sz="1900" b="1" i="1" dirty="0"/>
              <a:t>e-</a:t>
            </a:r>
            <a:r>
              <a:rPr lang="hr-HR" altLang="sr-Latn-RS" sz="1900" b="1" i="1" dirty="0" err="1"/>
              <a:t>portfolio</a:t>
            </a:r>
            <a:r>
              <a:rPr lang="hr-HR" altLang="sr-Latn-RS" sz="1900" b="1" i="1" dirty="0"/>
              <a:t> za </a:t>
            </a:r>
            <a:r>
              <a:rPr lang="hr-HR" altLang="sr-Latn-RS" sz="1900" b="1" i="1" dirty="0" smtClean="0"/>
              <a:t>ocjenjivanje</a:t>
            </a:r>
            <a:r>
              <a:rPr lang="hr-HR" altLang="sr-Latn-RS" sz="1900" dirty="0" smtClean="0"/>
              <a:t>), </a:t>
            </a:r>
            <a:r>
              <a:rPr lang="hr-HR" altLang="sr-Latn-RS" sz="1900" dirty="0"/>
              <a:t>kao i konačnih rezultata studiranja (u </a:t>
            </a:r>
            <a:r>
              <a:rPr lang="hr-HR" altLang="sr-Latn-RS" sz="1900" b="1" i="1" dirty="0"/>
              <a:t>e-</a:t>
            </a:r>
            <a:r>
              <a:rPr lang="hr-HR" altLang="sr-Latn-RS" sz="1900" b="1" i="1" dirty="0" err="1"/>
              <a:t>portfolio</a:t>
            </a:r>
            <a:r>
              <a:rPr lang="hr-HR" altLang="sr-Latn-RS" sz="1900" b="1" i="1" dirty="0"/>
              <a:t> za poslodavce</a:t>
            </a:r>
            <a:r>
              <a:rPr lang="hr-HR" altLang="sr-Latn-RS" sz="1900" dirty="0"/>
              <a:t>) studenti stječu bolji uvid u proces </a:t>
            </a:r>
            <a:r>
              <a:rPr lang="hr-HR" altLang="sr-Latn-RS" sz="1900" dirty="0" smtClean="0"/>
              <a:t>i ishode svojeg obrazovanja</a:t>
            </a:r>
            <a:endParaRPr lang="hr-HR" altLang="sr-Latn-RS" sz="1900" dirty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korištenje e-</a:t>
            </a:r>
            <a:r>
              <a:rPr lang="hr-HR" altLang="sr-Latn-RS" sz="1900" dirty="0" err="1" smtClean="0"/>
              <a:t>portfolija</a:t>
            </a:r>
            <a:r>
              <a:rPr lang="hr-HR" altLang="sr-Latn-RS" sz="1900" dirty="0" smtClean="0"/>
              <a:t> podržava tzv</a:t>
            </a:r>
            <a:r>
              <a:rPr lang="hr-HR" altLang="sr-Latn-RS" sz="1900" dirty="0"/>
              <a:t>. </a:t>
            </a:r>
            <a:r>
              <a:rPr lang="hr-HR" altLang="sr-Latn-RS" sz="1900" b="1" i="1" dirty="0" err="1" smtClean="0"/>
              <a:t>samoregulirajuće</a:t>
            </a:r>
            <a:r>
              <a:rPr lang="hr-HR" altLang="sr-Latn-RS" sz="1900" b="1" i="1" dirty="0" smtClean="0"/>
              <a:t> ponašanje </a:t>
            </a:r>
            <a:r>
              <a:rPr lang="hr-HR" altLang="sr-Latn-RS" sz="1900" b="1" i="1" dirty="0"/>
              <a:t>u učenju</a:t>
            </a:r>
            <a:r>
              <a:rPr lang="hr-HR" altLang="sr-Latn-RS" sz="1900" dirty="0"/>
              <a:t> za koje je karakteristično postavljanje obrazovnih ciljeva, razvijanje strategija kako da ih se </a:t>
            </a:r>
            <a:r>
              <a:rPr lang="hr-HR" altLang="sr-Latn-RS" sz="1900" dirty="0" smtClean="0"/>
              <a:t>postigne, </a:t>
            </a:r>
            <a:r>
              <a:rPr lang="hr-HR" altLang="sr-Latn-RS" sz="1900" dirty="0"/>
              <a:t>kao i (samo)procjena vlastitih </a:t>
            </a:r>
            <a:r>
              <a:rPr lang="hr-HR" altLang="sr-Latn-RS" sz="1900" dirty="0" smtClean="0"/>
              <a:t>učinaka</a:t>
            </a:r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pri </a:t>
            </a:r>
            <a:r>
              <a:rPr lang="hr-HR" altLang="sr-Latn-RS" sz="1900" dirty="0"/>
              <a:t>uporabi e-</a:t>
            </a:r>
            <a:r>
              <a:rPr lang="hr-HR" altLang="sr-Latn-RS" sz="1900" dirty="0" err="1"/>
              <a:t>portfolio</a:t>
            </a:r>
            <a:r>
              <a:rPr lang="hr-HR" altLang="sr-Latn-RS" sz="1900" dirty="0"/>
              <a:t> sustava uradci i rezultati rada studenata nisu više skriveni ili izgubljeni u nastavnikovim „ladicama</a:t>
            </a:r>
            <a:r>
              <a:rPr lang="hr-HR" altLang="sr-Latn-RS" sz="1900" dirty="0" smtClean="0"/>
              <a:t>“</a:t>
            </a:r>
            <a:endParaRPr lang="hr-HR" altLang="sr-Latn-RS" sz="1900" dirty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e-</a:t>
            </a:r>
            <a:r>
              <a:rPr lang="hr-HR" altLang="sr-Latn-RS" sz="1900" dirty="0" err="1" smtClean="0"/>
              <a:t>portfolio</a:t>
            </a:r>
            <a:r>
              <a:rPr lang="hr-HR" altLang="sr-Latn-RS" sz="1900" dirty="0" smtClean="0"/>
              <a:t> </a:t>
            </a:r>
            <a:r>
              <a:rPr lang="hr-HR" altLang="sr-Latn-RS" sz="1900" dirty="0"/>
              <a:t>sustav omogućuje </a:t>
            </a:r>
            <a:r>
              <a:rPr lang="hr-HR" altLang="sr-Latn-RS" sz="1900" b="1" i="1" dirty="0"/>
              <a:t>multimedijalni prikaz sadržaja </a:t>
            </a:r>
            <a:endParaRPr lang="hr-HR" altLang="sr-Latn-RS" sz="1900" b="1" i="1" dirty="0" smtClean="0"/>
          </a:p>
          <a:p>
            <a:pPr lvl="1">
              <a:lnSpc>
                <a:spcPct val="90000"/>
              </a:lnSpc>
            </a:pPr>
            <a:r>
              <a:rPr lang="hr-HR" altLang="sr-Latn-RS" sz="1900" dirty="0" smtClean="0"/>
              <a:t>sadržaji u e-</a:t>
            </a:r>
            <a:r>
              <a:rPr lang="hr-HR" altLang="sr-Latn-RS" sz="1900" dirty="0" err="1" smtClean="0"/>
              <a:t>portfolio</a:t>
            </a:r>
            <a:r>
              <a:rPr lang="hr-HR" altLang="sr-Latn-RS" sz="1900" dirty="0" smtClean="0"/>
              <a:t> sustavu </a:t>
            </a:r>
            <a:r>
              <a:rPr lang="hr-HR" altLang="sr-Latn-RS" sz="1900" dirty="0"/>
              <a:t>prenosivi su i moguće ih je pohraniti na </a:t>
            </a:r>
            <a:r>
              <a:rPr lang="hr-HR" altLang="sr-Latn-RS" sz="1900" dirty="0" smtClean="0"/>
              <a:t>drugim </a:t>
            </a:r>
            <a:r>
              <a:rPr lang="hr-HR" altLang="sr-Latn-RS" sz="1900" dirty="0"/>
              <a:t>mjestima na webu </a:t>
            </a:r>
            <a:r>
              <a:rPr lang="hr-HR" altLang="sr-Latn-RS" sz="1900" dirty="0" smtClean="0"/>
              <a:t>(npr. </a:t>
            </a:r>
            <a:r>
              <a:rPr lang="hr-HR" altLang="sr-Latn-RS" sz="1900" b="1" i="1" dirty="0" err="1" smtClean="0"/>
              <a:t>FolioSpaces</a:t>
            </a:r>
            <a:r>
              <a:rPr lang="hr-HR" altLang="sr-Latn-RS" sz="1900" dirty="0" smtClean="0"/>
              <a:t>)</a:t>
            </a:r>
            <a:endParaRPr lang="hr-HR" altLang="sr-Latn-RS" sz="19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800" b="1" i="0" dirty="0" smtClean="0"/>
              <a:t>Pedagogija i primjena e-</a:t>
            </a:r>
            <a:r>
              <a:rPr lang="hr-HR" altLang="sr-Latn-RS" sz="2800" b="1" i="0" dirty="0" err="1" smtClean="0"/>
              <a:t>portfolija</a:t>
            </a:r>
            <a:r>
              <a:rPr lang="hr-HR" altLang="sr-Latn-RS" sz="2800" b="1" i="0" dirty="0" smtClean="0"/>
              <a:t>  /1</a:t>
            </a:r>
            <a:endParaRPr lang="hr-HR" altLang="sr-Latn-RS" sz="2800" b="1" i="0" dirty="0"/>
          </a:p>
        </p:txBody>
      </p:sp>
    </p:spTree>
    <p:extLst>
      <p:ext uri="{BB962C8B-B14F-4D97-AF65-F5344CB8AC3E}">
        <p14:creationId xmlns:p14="http://schemas.microsoft.com/office/powerpoint/2010/main" val="17972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4006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r-HR" altLang="sr-Latn-RS" sz="2300" b="1" dirty="0"/>
              <a:t>Bihevioristički pristupi </a:t>
            </a:r>
            <a:r>
              <a:rPr lang="hr-HR" altLang="sr-Latn-RS" sz="2300" dirty="0"/>
              <a:t>u primjeni e-</a:t>
            </a:r>
            <a:r>
              <a:rPr lang="hr-HR" altLang="sr-Latn-RS" sz="2300" dirty="0" err="1"/>
              <a:t>portfolija</a:t>
            </a:r>
            <a:r>
              <a:rPr lang="hr-HR" altLang="sr-Latn-RS" sz="2300" dirty="0"/>
              <a:t> povezani su uz njegovo korištenje za </a:t>
            </a:r>
            <a:r>
              <a:rPr lang="hr-HR" altLang="sr-Latn-RS" sz="2300" b="1" i="1" dirty="0" smtClean="0"/>
              <a:t>ocjenjivanje</a:t>
            </a:r>
            <a:r>
              <a:rPr lang="hr-HR" altLang="sr-Latn-RS" sz="2300" dirty="0" smtClean="0"/>
              <a:t> </a:t>
            </a:r>
            <a:r>
              <a:rPr lang="hr-HR" altLang="sr-Latn-RS" sz="2300" dirty="0"/>
              <a:t>studentskih uradaka (</a:t>
            </a:r>
            <a:r>
              <a:rPr lang="hr-HR" altLang="sr-Latn-RS" sz="2300" i="1" dirty="0" err="1"/>
              <a:t>assessment</a:t>
            </a:r>
            <a:r>
              <a:rPr lang="hr-HR" altLang="sr-Latn-RS" sz="2300" i="1" dirty="0"/>
              <a:t> </a:t>
            </a:r>
            <a:r>
              <a:rPr lang="hr-HR" altLang="sr-Latn-RS" sz="2300" i="1" dirty="0" err="1"/>
              <a:t>portfolio</a:t>
            </a:r>
            <a:r>
              <a:rPr lang="hr-HR" altLang="sr-Latn-RS" sz="2300" dirty="0"/>
              <a:t>) te </a:t>
            </a:r>
            <a:r>
              <a:rPr lang="hr-HR" altLang="sr-Latn-RS" sz="2300" dirty="0" smtClean="0"/>
              <a:t>uz što češći i specifičniji </a:t>
            </a:r>
            <a:r>
              <a:rPr lang="hr-HR" altLang="sr-Latn-RS" sz="2300" b="1" i="1" dirty="0" err="1" smtClean="0"/>
              <a:t>feedback</a:t>
            </a:r>
            <a:r>
              <a:rPr lang="hr-HR" altLang="sr-Latn-RS" sz="2300" b="1" i="1" dirty="0" smtClean="0"/>
              <a:t> </a:t>
            </a:r>
            <a:r>
              <a:rPr lang="hr-HR" altLang="sr-Latn-RS" sz="2300" dirty="0" smtClean="0"/>
              <a:t>studentima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r-HR" altLang="sr-Latn-RS" sz="2300" b="1" dirty="0" err="1" smtClean="0"/>
              <a:t>Kognitivistički</a:t>
            </a:r>
            <a:r>
              <a:rPr lang="hr-HR" altLang="sr-Latn-RS" sz="2300" b="1" dirty="0" smtClean="0"/>
              <a:t> </a:t>
            </a:r>
            <a:r>
              <a:rPr lang="hr-HR" altLang="sr-Latn-RS" sz="2300" b="1" dirty="0"/>
              <a:t>pristupi </a:t>
            </a:r>
            <a:r>
              <a:rPr lang="hr-HR" altLang="sr-Latn-RS" sz="2300" dirty="0"/>
              <a:t>učenju podržani su ukoliko studenti u e-</a:t>
            </a:r>
            <a:r>
              <a:rPr lang="hr-HR" altLang="sr-Latn-RS" sz="2300" dirty="0" err="1"/>
              <a:t>portfolio</a:t>
            </a:r>
            <a:r>
              <a:rPr lang="hr-HR" altLang="sr-Latn-RS" sz="2300" dirty="0"/>
              <a:t> sustavu kreiraju </a:t>
            </a:r>
            <a:r>
              <a:rPr lang="hr-HR" altLang="sr-Latn-RS" sz="2300" b="1" i="1" dirty="0"/>
              <a:t>multimedijalne prikaze </a:t>
            </a:r>
            <a:r>
              <a:rPr lang="hr-HR" altLang="sr-Latn-RS" sz="2300" dirty="0"/>
              <a:t>s fotografijama, zvukom i videom, a prema mogućnostima i s dijagramima i/ili mentalnim mapama, tj</a:t>
            </a:r>
            <a:r>
              <a:rPr lang="hr-HR" altLang="sr-Latn-RS" sz="2300" dirty="0" smtClean="0"/>
              <a:t>. kad </a:t>
            </a:r>
            <a:r>
              <a:rPr lang="hr-HR" altLang="sr-Latn-RS" sz="2300" b="1" i="1" dirty="0" smtClean="0"/>
              <a:t>objašnjavaju pojmove</a:t>
            </a:r>
            <a:r>
              <a:rPr lang="hr-HR" altLang="sr-Latn-RS" sz="2300" b="1" i="1" dirty="0"/>
              <a:t>, pojave i </a:t>
            </a:r>
            <a:r>
              <a:rPr lang="hr-HR" altLang="sr-Latn-RS" sz="2300" b="1" i="1" dirty="0" smtClean="0"/>
              <a:t>procese</a:t>
            </a:r>
            <a:r>
              <a:rPr lang="hr-HR" altLang="sr-Latn-RS" sz="2300" dirty="0" smtClean="0"/>
              <a:t>, kao i razmjenjuju svoje </a:t>
            </a:r>
            <a:r>
              <a:rPr lang="hr-HR" altLang="sr-Latn-RS" sz="2300" dirty="0"/>
              <a:t>poglede </a:t>
            </a:r>
            <a:r>
              <a:rPr lang="hr-HR" altLang="sr-Latn-RS" sz="2300" dirty="0" smtClean="0"/>
              <a:t>te imaju uvid </a:t>
            </a:r>
            <a:r>
              <a:rPr lang="hr-HR" altLang="sr-Latn-RS" sz="2300" dirty="0"/>
              <a:t>u tuđa viđenja i </a:t>
            </a:r>
            <a:r>
              <a:rPr lang="hr-HR" altLang="sr-Latn-RS" sz="2300" dirty="0" smtClean="0"/>
              <a:t>interpretacije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hr-HR" altLang="sr-Latn-RS" sz="2300" b="1" dirty="0" smtClean="0"/>
              <a:t>Konstruktivistički </a:t>
            </a:r>
            <a:r>
              <a:rPr lang="hr-HR" altLang="sr-Latn-RS" sz="2300" b="1" dirty="0"/>
              <a:t>pristupi </a:t>
            </a:r>
            <a:r>
              <a:rPr lang="hr-HR" altLang="sr-Latn-RS" sz="2300" dirty="0"/>
              <a:t>učenju bit će podržani </a:t>
            </a:r>
            <a:r>
              <a:rPr lang="hr-HR" altLang="sr-Latn-RS" sz="2300" dirty="0" smtClean="0"/>
              <a:t>kad studenti izvješćuju </a:t>
            </a:r>
            <a:r>
              <a:rPr lang="hr-HR" altLang="sr-Latn-RS" sz="2300" dirty="0"/>
              <a:t>o </a:t>
            </a:r>
            <a:r>
              <a:rPr lang="hr-HR" altLang="sr-Latn-RS" sz="2300" b="1" i="1" dirty="0"/>
              <a:t>rezultatima </a:t>
            </a:r>
            <a:r>
              <a:rPr lang="hr-HR" altLang="sr-Latn-RS" sz="2300" b="1" i="1" dirty="0" smtClean="0"/>
              <a:t>projekata </a:t>
            </a:r>
            <a:r>
              <a:rPr lang="hr-HR" altLang="sr-Latn-RS" sz="2300" dirty="0"/>
              <a:t>te razmjenjuju </a:t>
            </a:r>
            <a:r>
              <a:rPr lang="hr-HR" altLang="sr-Latn-RS" sz="2300" dirty="0" smtClean="0"/>
              <a:t>svoja </a:t>
            </a:r>
            <a:r>
              <a:rPr lang="hr-HR" altLang="sr-Latn-RS" sz="2300" dirty="0"/>
              <a:t>zapažanja o </a:t>
            </a:r>
            <a:r>
              <a:rPr lang="hr-HR" altLang="sr-Latn-RS" sz="2300" dirty="0" smtClean="0"/>
              <a:t>konkretnim </a:t>
            </a:r>
            <a:r>
              <a:rPr lang="hr-HR" altLang="sr-Latn-RS" sz="2300" dirty="0"/>
              <a:t>praktičnim rješenjima </a:t>
            </a:r>
            <a:r>
              <a:rPr lang="hr-HR" altLang="sr-Latn-RS" sz="2300" dirty="0" smtClean="0"/>
              <a:t>iz realnih prirodnih </a:t>
            </a:r>
            <a:r>
              <a:rPr lang="hr-HR" altLang="sr-Latn-RS" sz="2300" dirty="0"/>
              <a:t>ili </a:t>
            </a:r>
            <a:r>
              <a:rPr lang="hr-HR" altLang="sr-Latn-RS" sz="2300" dirty="0" smtClean="0"/>
              <a:t>poslovnih okruženja, odnosno o doživljavanju ljudi </a:t>
            </a:r>
            <a:r>
              <a:rPr lang="hr-HR" altLang="sr-Latn-RS" sz="2300" dirty="0"/>
              <a:t>koji u njima djeluju (učenje u socijalnom kontekstu</a:t>
            </a:r>
            <a:r>
              <a:rPr lang="hr-HR" altLang="sr-Latn-RS" sz="2300" dirty="0" smtClean="0"/>
              <a:t>!)</a:t>
            </a:r>
            <a:endParaRPr lang="hr-HR" altLang="sr-Latn-RS" sz="2300" dirty="0"/>
          </a:p>
          <a:p>
            <a:pPr marL="0" indent="0">
              <a:lnSpc>
                <a:spcPct val="90000"/>
              </a:lnSpc>
              <a:buNone/>
            </a:pPr>
            <a:endParaRPr lang="hr-HR" altLang="sr-Latn-RS" sz="23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800" b="1" i="0" dirty="0" smtClean="0"/>
              <a:t>Pedagogija i primjena e-</a:t>
            </a:r>
            <a:r>
              <a:rPr lang="hr-HR" altLang="sr-Latn-RS" sz="2800" b="1" i="0" dirty="0" err="1" smtClean="0"/>
              <a:t>portfolija</a:t>
            </a:r>
            <a:r>
              <a:rPr lang="hr-HR" altLang="sr-Latn-RS" sz="2800" b="1" i="0" dirty="0" smtClean="0"/>
              <a:t>  /2</a:t>
            </a:r>
            <a:endParaRPr lang="hr-HR" altLang="sr-Latn-RS" sz="2800" b="1" i="0" dirty="0"/>
          </a:p>
        </p:txBody>
      </p:sp>
    </p:spTree>
    <p:extLst>
      <p:ext uri="{BB962C8B-B14F-4D97-AF65-F5344CB8AC3E}">
        <p14:creationId xmlns:p14="http://schemas.microsoft.com/office/powerpoint/2010/main" val="10462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27088" y="188913"/>
            <a:ext cx="7129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/>
              <a:t>Integracija Web 2.0 artefakata u e-tečaj</a:t>
            </a:r>
          </a:p>
        </p:txBody>
      </p:sp>
      <p:pic>
        <p:nvPicPr>
          <p:cNvPr id="47109" name="Picture 5" descr="Integracij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54100"/>
            <a:ext cx="729932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9144000" cy="554389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4" name="Straight Arrow Connector 33"/>
          <p:cNvCxnSpPr/>
          <p:nvPr/>
        </p:nvCxnSpPr>
        <p:spPr>
          <a:xfrm flipV="1">
            <a:off x="6084888" y="3860800"/>
            <a:ext cx="142875" cy="431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2" name="Rectangular Callout 11"/>
          <p:cNvSpPr/>
          <p:nvPr/>
        </p:nvSpPr>
        <p:spPr>
          <a:xfrm>
            <a:off x="0" y="5589588"/>
            <a:ext cx="2916238" cy="504825"/>
          </a:xfrm>
          <a:prstGeom prst="wedgeRectCallout">
            <a:avLst>
              <a:gd name="adj1" fmla="val 26961"/>
              <a:gd name="adj2" fmla="val 79108"/>
            </a:avLst>
          </a:prstGeom>
          <a:solidFill>
            <a:schemeClr val="accent6">
              <a:lumMod val="20000"/>
              <a:lumOff val="80000"/>
              <a:alpha val="94000"/>
            </a:schemeClr>
          </a:solidFill>
          <a:ln>
            <a:solidFill>
              <a:srgbClr val="CE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 smtClean="0">
                <a:solidFill>
                  <a:schemeClr val="tx1"/>
                </a:solidFill>
              </a:rPr>
              <a:t>Dnevnici su otvoreni samo za članove grupe i nastavnika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5926138" y="4159250"/>
            <a:ext cx="1404937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Ilustracije sadržaja</a:t>
            </a:r>
            <a:endParaRPr lang="en-US" altLang="sr-Latn-R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476375" y="1700213"/>
            <a:ext cx="215900" cy="2889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042988" y="2205038"/>
            <a:ext cx="215900" cy="2873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32138" y="3068638"/>
            <a:ext cx="215900" cy="431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484438" y="4292600"/>
            <a:ext cx="142875" cy="2889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Rectangle 19"/>
          <p:cNvSpPr>
            <a:spLocks noChangeArrowheads="1"/>
          </p:cNvSpPr>
          <p:nvPr/>
        </p:nvSpPr>
        <p:spPr bwMode="auto">
          <a:xfrm>
            <a:off x="2484438" y="3429000"/>
            <a:ext cx="1223962" cy="830997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Bilješke i refleksije studenata</a:t>
            </a:r>
            <a:endParaRPr lang="en-US" altLang="sr-Latn-RS" sz="1600" dirty="0"/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1258888" y="1989138"/>
            <a:ext cx="1152525" cy="830997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Kolekcije stranica dnevnika</a:t>
            </a:r>
            <a:endParaRPr lang="en-US" altLang="sr-Latn-R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011863" y="5373688"/>
            <a:ext cx="144462" cy="431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5867400" y="5661025"/>
            <a:ext cx="1152525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/>
              <a:t>Web 2.0 </a:t>
            </a:r>
            <a:r>
              <a:rPr lang="hr-HR" altLang="sr-Latn-RS" sz="1600" dirty="0" smtClean="0"/>
              <a:t>artefakti</a:t>
            </a:r>
            <a:endParaRPr lang="en-US" altLang="sr-Latn-RS" sz="16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Dodatni primjeri uporabe e-</a:t>
            </a:r>
            <a:r>
              <a:rPr lang="hr-HR" altLang="sr-Latn-RS" sz="2900" b="1" i="0" dirty="0" err="1" smtClean="0"/>
              <a:t>portfolija</a:t>
            </a:r>
            <a:r>
              <a:rPr lang="hr-HR" altLang="sr-Latn-RS" sz="2900" b="1" i="0" dirty="0" smtClean="0"/>
              <a:t>  /1</a:t>
            </a:r>
            <a:endParaRPr lang="hr-HR" altLang="sr-Latn-RS" sz="2900" b="1" i="0" dirty="0"/>
          </a:p>
        </p:txBody>
      </p:sp>
    </p:spTree>
    <p:extLst>
      <p:ext uri="{BB962C8B-B14F-4D97-AF65-F5344CB8AC3E}">
        <p14:creationId xmlns:p14="http://schemas.microsoft.com/office/powerpoint/2010/main" val="23116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251950" cy="5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>
            <a:stCxn id="9231" idx="1"/>
          </p:cNvCxnSpPr>
          <p:nvPr/>
        </p:nvCxnSpPr>
        <p:spPr>
          <a:xfrm flipH="1">
            <a:off x="4572000" y="1201738"/>
            <a:ext cx="431800" cy="2111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4932363" y="4797425"/>
            <a:ext cx="1404937" cy="338138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Ilustracije</a:t>
            </a:r>
            <a:endParaRPr lang="en-US" altLang="sr-Latn-R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79613" y="1700213"/>
            <a:ext cx="215900" cy="2889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547813" y="2205038"/>
            <a:ext cx="215900" cy="2873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39975" y="4221163"/>
            <a:ext cx="647700" cy="10795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00113" y="3933825"/>
            <a:ext cx="28733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Rectangle 19"/>
          <p:cNvSpPr>
            <a:spLocks noChangeArrowheads="1"/>
          </p:cNvSpPr>
          <p:nvPr/>
        </p:nvSpPr>
        <p:spPr bwMode="auto">
          <a:xfrm>
            <a:off x="1187450" y="3462338"/>
            <a:ext cx="1223963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Bilješke i refleksije</a:t>
            </a:r>
            <a:endParaRPr lang="en-US" altLang="sr-Latn-RS" sz="1600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763713" y="1989138"/>
            <a:ext cx="1152525" cy="830997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Kolekcije stranica dnevnika</a:t>
            </a:r>
            <a:endParaRPr lang="en-US" altLang="sr-Latn-RS" sz="1600" dirty="0"/>
          </a:p>
        </p:txBody>
      </p:sp>
      <p:cxnSp>
        <p:nvCxnSpPr>
          <p:cNvPr id="35" name="Straight Arrow Connector 34"/>
          <p:cNvCxnSpPr>
            <a:stCxn id="9231" idx="3"/>
          </p:cNvCxnSpPr>
          <p:nvPr/>
        </p:nvCxnSpPr>
        <p:spPr>
          <a:xfrm>
            <a:off x="6156325" y="1201738"/>
            <a:ext cx="576263" cy="2111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Rectangle 18"/>
          <p:cNvSpPr>
            <a:spLocks noChangeArrowheads="1"/>
          </p:cNvSpPr>
          <p:nvPr/>
        </p:nvSpPr>
        <p:spPr bwMode="auto">
          <a:xfrm>
            <a:off x="5003800" y="908050"/>
            <a:ext cx="1152525" cy="585788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/>
              <a:t>Web 2.0 </a:t>
            </a:r>
            <a:r>
              <a:rPr lang="hr-HR" altLang="sr-Latn-RS" sz="1600" dirty="0" smtClean="0"/>
              <a:t>artefakti</a:t>
            </a:r>
            <a:endParaRPr lang="en-US" altLang="sr-Latn-RS" sz="1600" dirty="0"/>
          </a:p>
        </p:txBody>
      </p:sp>
      <p:cxnSp>
        <p:nvCxnSpPr>
          <p:cNvPr id="41" name="Straight Arrow Connector 40"/>
          <p:cNvCxnSpPr>
            <a:stCxn id="9222" idx="0"/>
          </p:cNvCxnSpPr>
          <p:nvPr/>
        </p:nvCxnSpPr>
        <p:spPr>
          <a:xfrm flipH="1" flipV="1">
            <a:off x="5364163" y="4437063"/>
            <a:ext cx="269875" cy="3603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Dodatni primjeri uporabe e-</a:t>
            </a:r>
            <a:r>
              <a:rPr lang="hr-HR" altLang="sr-Latn-RS" sz="2900" b="1" i="0" dirty="0" err="1" smtClean="0"/>
              <a:t>portfolija</a:t>
            </a:r>
            <a:r>
              <a:rPr lang="hr-HR" altLang="sr-Latn-RS" sz="2900" b="1" i="0" dirty="0" smtClean="0"/>
              <a:t>  /2</a:t>
            </a:r>
            <a:endParaRPr lang="hr-HR" altLang="sr-Latn-RS" sz="2900" b="1" i="0" dirty="0"/>
          </a:p>
        </p:txBody>
      </p:sp>
    </p:spTree>
    <p:extLst>
      <p:ext uri="{BB962C8B-B14F-4D97-AF65-F5344CB8AC3E}">
        <p14:creationId xmlns:p14="http://schemas.microsoft.com/office/powerpoint/2010/main" val="17831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7522"/>
            <a:ext cx="8839200" cy="601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cxnSp>
        <p:nvCxnSpPr>
          <p:cNvPr id="17" name="Straight Arrow Connector 16"/>
          <p:cNvCxnSpPr>
            <a:stCxn id="12295" idx="1"/>
          </p:cNvCxnSpPr>
          <p:nvPr/>
        </p:nvCxnSpPr>
        <p:spPr>
          <a:xfrm flipH="1">
            <a:off x="1619250" y="3052337"/>
            <a:ext cx="431800" cy="8932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2051050" y="2636838"/>
            <a:ext cx="1152525" cy="830997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Članovi grupe studenata</a:t>
            </a:r>
            <a:endParaRPr lang="en-US" altLang="sr-Latn-RS" sz="1600" dirty="0"/>
          </a:p>
        </p:txBody>
      </p:sp>
      <p:cxnSp>
        <p:nvCxnSpPr>
          <p:cNvPr id="19" name="Straight Arrow Connector 18"/>
          <p:cNvCxnSpPr>
            <a:stCxn id="12297" idx="1"/>
          </p:cNvCxnSpPr>
          <p:nvPr/>
        </p:nvCxnSpPr>
        <p:spPr>
          <a:xfrm flipH="1">
            <a:off x="5219700" y="2806115"/>
            <a:ext cx="431800" cy="3355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5651500" y="2636838"/>
            <a:ext cx="1152525" cy="338554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/>
              <a:t>RSS </a:t>
            </a:r>
            <a:r>
              <a:rPr lang="hr-HR" altLang="sr-Latn-RS" sz="1600" dirty="0" err="1" smtClean="0"/>
              <a:t>feed</a:t>
            </a:r>
            <a:endParaRPr lang="en-US" altLang="sr-Latn-RS" sz="1600" dirty="0"/>
          </a:p>
        </p:txBody>
      </p:sp>
      <p:cxnSp>
        <p:nvCxnSpPr>
          <p:cNvPr id="21" name="Straight Arrow Connector 20"/>
          <p:cNvCxnSpPr>
            <a:stCxn id="12299" idx="1"/>
          </p:cNvCxnSpPr>
          <p:nvPr/>
        </p:nvCxnSpPr>
        <p:spPr>
          <a:xfrm flipH="1">
            <a:off x="1692275" y="5016788"/>
            <a:ext cx="287338" cy="2124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Rectangle 21"/>
          <p:cNvSpPr>
            <a:spLocks noChangeArrowheads="1"/>
          </p:cNvSpPr>
          <p:nvPr/>
        </p:nvSpPr>
        <p:spPr bwMode="auto">
          <a:xfrm>
            <a:off x="1979613" y="4724400"/>
            <a:ext cx="1152525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Teme u forumu</a:t>
            </a:r>
            <a:endParaRPr lang="en-US" altLang="sr-Latn-RS" sz="16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Primjer online zajednice u e-</a:t>
            </a:r>
            <a:r>
              <a:rPr lang="hr-HR" altLang="sr-Latn-RS" sz="2900" b="1" i="0" dirty="0" err="1" smtClean="0"/>
              <a:t>portfoliju</a:t>
            </a:r>
            <a:endParaRPr lang="hr-HR" altLang="sr-Latn-RS" sz="2900" b="1" i="0" dirty="0"/>
          </a:p>
        </p:txBody>
      </p:sp>
    </p:spTree>
    <p:extLst>
      <p:ext uri="{BB962C8B-B14F-4D97-AF65-F5344CB8AC3E}">
        <p14:creationId xmlns:p14="http://schemas.microsoft.com/office/powerpoint/2010/main" val="1657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sr-Latn-RS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761385"/>
          </a:xfrm>
          <a:prstGeom prst="rect">
            <a:avLst/>
          </a:prstGeom>
          <a:noFill/>
          <a:ln w="9525">
            <a:solidFill>
              <a:srgbClr val="CE00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2160588" y="2500888"/>
            <a:ext cx="431800" cy="2124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2339975" y="1916113"/>
            <a:ext cx="1152525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Forum za rasprave</a:t>
            </a:r>
            <a:endParaRPr lang="en-US" altLang="sr-Latn-RS" sz="1600" dirty="0"/>
          </a:p>
        </p:txBody>
      </p:sp>
      <p:cxnSp>
        <p:nvCxnSpPr>
          <p:cNvPr id="19" name="Straight Arrow Connector 18"/>
          <p:cNvCxnSpPr>
            <a:stCxn id="13322" idx="1"/>
          </p:cNvCxnSpPr>
          <p:nvPr/>
        </p:nvCxnSpPr>
        <p:spPr>
          <a:xfrm flipH="1">
            <a:off x="2051050" y="1252112"/>
            <a:ext cx="649288" cy="1607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Rectangle 19"/>
          <p:cNvSpPr>
            <a:spLocks noChangeArrowheads="1"/>
          </p:cNvSpPr>
          <p:nvPr/>
        </p:nvSpPr>
        <p:spPr bwMode="auto">
          <a:xfrm>
            <a:off x="2700338" y="836613"/>
            <a:ext cx="1079500" cy="830997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Stranice grupa u sustavu</a:t>
            </a:r>
            <a:endParaRPr lang="en-US" altLang="sr-Latn-RS" sz="1600" dirty="0"/>
          </a:p>
        </p:txBody>
      </p:sp>
      <p:sp>
        <p:nvSpPr>
          <p:cNvPr id="13323" name="Rectangle 24"/>
          <p:cNvSpPr>
            <a:spLocks noChangeArrowheads="1"/>
          </p:cNvSpPr>
          <p:nvPr/>
        </p:nvSpPr>
        <p:spPr bwMode="auto">
          <a:xfrm>
            <a:off x="4676467" y="1556543"/>
            <a:ext cx="1081087" cy="830997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Broj postova studenata</a:t>
            </a:r>
            <a:endParaRPr lang="en-US" altLang="sr-Latn-R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569815" y="2387540"/>
            <a:ext cx="215900" cy="2873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Pregled rada online zajednice</a:t>
            </a:r>
            <a:endParaRPr lang="hr-HR" altLang="sr-Latn-RS" sz="2900" b="1" i="0" dirty="0"/>
          </a:p>
        </p:txBody>
      </p:sp>
    </p:spTree>
    <p:extLst>
      <p:ext uri="{BB962C8B-B14F-4D97-AF65-F5344CB8AC3E}">
        <p14:creationId xmlns:p14="http://schemas.microsoft.com/office/powerpoint/2010/main" val="5604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17412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0728"/>
            <a:ext cx="8820150" cy="583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156325" y="3357563"/>
            <a:ext cx="144463" cy="431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84438" y="2852738"/>
            <a:ext cx="358775" cy="2889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484438" y="2276475"/>
            <a:ext cx="1439862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Teorijska podloga</a:t>
            </a:r>
            <a:endParaRPr lang="en-US" altLang="sr-Latn-R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55227" y="5218906"/>
            <a:ext cx="504825" cy="2873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5940425" y="5157788"/>
            <a:ext cx="1152525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/>
              <a:t>Web 2.0 </a:t>
            </a:r>
            <a:r>
              <a:rPr lang="hr-HR" altLang="sr-Latn-RS" sz="1600" dirty="0" smtClean="0"/>
              <a:t>artefakti</a:t>
            </a:r>
            <a:endParaRPr lang="en-US" altLang="sr-Latn-R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651500" y="3357563"/>
            <a:ext cx="433388" cy="431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3191987" y="1217196"/>
            <a:ext cx="1727200" cy="584775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Zadatak za grupu</a:t>
            </a:r>
            <a:endParaRPr lang="en-US" altLang="sr-Latn-RS" sz="1600" dirty="0"/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5997575" y="3656013"/>
            <a:ext cx="1404938" cy="338137"/>
          </a:xfrm>
          <a:prstGeom prst="rect">
            <a:avLst/>
          </a:prstGeom>
          <a:solidFill>
            <a:srgbClr val="FFDDE7"/>
          </a:solidFill>
          <a:ln w="12700">
            <a:solidFill>
              <a:srgbClr val="EBEBE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600" dirty="0" smtClean="0"/>
              <a:t>Ilustracije</a:t>
            </a:r>
            <a:endParaRPr lang="en-US" altLang="sr-Latn-RS" sz="16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00114" y="188913"/>
            <a:ext cx="727228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Primjer prikaza projekta u e-</a:t>
            </a:r>
            <a:r>
              <a:rPr lang="hr-HR" altLang="sr-Latn-RS" sz="2900" b="1" i="0" dirty="0" err="1" smtClean="0"/>
              <a:t>portfoliju</a:t>
            </a:r>
            <a:endParaRPr lang="hr-HR" altLang="sr-Latn-RS" sz="2900" b="1" i="0" dirty="0"/>
          </a:p>
        </p:txBody>
      </p:sp>
    </p:spTree>
    <p:extLst>
      <p:ext uri="{BB962C8B-B14F-4D97-AF65-F5344CB8AC3E}">
        <p14:creationId xmlns:p14="http://schemas.microsoft.com/office/powerpoint/2010/main" val="5630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24744"/>
            <a:ext cx="8208912" cy="5472385"/>
          </a:xfrm>
        </p:spPr>
        <p:txBody>
          <a:bodyPr/>
          <a:lstStyle/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hr-HR" altLang="sr-Latn-RS" b="1" dirty="0" smtClean="0"/>
              <a:t>Osobni prostor za učenje </a:t>
            </a:r>
            <a:r>
              <a:rPr lang="hr-HR" altLang="sr-Latn-RS" dirty="0" smtClean="0"/>
              <a:t>(engl. </a:t>
            </a:r>
            <a:r>
              <a:rPr lang="hr-HR" altLang="sr-Latn-RS" i="1" dirty="0" smtClean="0"/>
              <a:t>personal </a:t>
            </a:r>
            <a:r>
              <a:rPr lang="hr-HR" altLang="sr-Latn-RS" i="1" dirty="0" err="1" smtClean="0"/>
              <a:t>learning</a:t>
            </a:r>
            <a:r>
              <a:rPr lang="hr-HR" altLang="sr-Latn-RS" i="1" dirty="0" smtClean="0"/>
              <a:t> </a:t>
            </a:r>
            <a:r>
              <a:rPr lang="hr-HR" altLang="sr-Latn-RS" i="1" dirty="0" err="1" smtClean="0"/>
              <a:t>environment</a:t>
            </a:r>
            <a:r>
              <a:rPr lang="hr-HR" altLang="sr-Latn-RS" i="1" dirty="0" smtClean="0"/>
              <a:t> </a:t>
            </a:r>
            <a:r>
              <a:rPr lang="hr-HR" altLang="sr-Latn-RS" dirty="0" smtClean="0"/>
              <a:t>- </a:t>
            </a:r>
            <a:r>
              <a:rPr lang="hr-HR" altLang="sr-Latn-RS" b="1" dirty="0" smtClean="0"/>
              <a:t>PLE</a:t>
            </a:r>
            <a:r>
              <a:rPr lang="hr-HR" altLang="sr-Latn-RS" dirty="0" smtClean="0"/>
              <a:t>) predstavlja način na koji učenik organizira elektroničke dokumente ili artefakte za osobno učenje. Za tu namjenu može koristiti svoje računalo, prijenosni uređaj, memorijski uređaj, online aplikaciju/servis ili </a:t>
            </a:r>
            <a:r>
              <a:rPr lang="hr-HR" altLang="sr-Latn-RS" i="1" dirty="0" smtClean="0"/>
              <a:t>kombinaciju</a:t>
            </a:r>
            <a:r>
              <a:rPr lang="hr-HR" altLang="sr-Latn-RS" dirty="0" smtClean="0"/>
              <a:t> više medija za pohranu i prikaz sadržaja.</a:t>
            </a: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hr-HR" altLang="sr-Latn-RS" dirty="0" smtClean="0"/>
              <a:t>Osobni </a:t>
            </a:r>
            <a:r>
              <a:rPr lang="hr-HR" altLang="sr-Latn-RS" b="1" dirty="0" smtClean="0"/>
              <a:t>„virtualni” </a:t>
            </a:r>
            <a:r>
              <a:rPr lang="hr-HR" altLang="sr-Latn-RS" dirty="0" smtClean="0"/>
              <a:t>prostor za učenje obično je </a:t>
            </a:r>
            <a:r>
              <a:rPr lang="en-US" altLang="sr-Latn-RS" dirty="0" err="1" smtClean="0"/>
              <a:t>integra</a:t>
            </a:r>
            <a:r>
              <a:rPr lang="hr-HR" altLang="sr-Latn-RS" dirty="0" err="1" smtClean="0"/>
              <a:t>cija</a:t>
            </a:r>
            <a:r>
              <a:rPr lang="hr-HR" altLang="sr-Latn-RS" dirty="0" smtClean="0"/>
              <a:t> ili „digitalni ekosustav” više različitih uređaja ili servisa kao što su wiki, blog, RSS, Facebook i e-</a:t>
            </a:r>
            <a:r>
              <a:rPr lang="hr-HR" altLang="sr-Latn-RS" dirty="0" err="1" smtClean="0"/>
              <a:t>portfolio</a:t>
            </a:r>
            <a:r>
              <a:rPr lang="hr-HR" altLang="sr-Latn-RS" dirty="0" smtClean="0"/>
              <a:t> u okruženju samostalnog i </a:t>
            </a:r>
            <a:r>
              <a:rPr lang="hr-HR" altLang="sr-Latn-RS" dirty="0" err="1" smtClean="0"/>
              <a:t>proaktivnog</a:t>
            </a:r>
            <a:r>
              <a:rPr lang="hr-HR" altLang="sr-Latn-RS" dirty="0" smtClean="0"/>
              <a:t> učenika (</a:t>
            </a:r>
            <a:r>
              <a:rPr lang="hr-HR" altLang="sr-Latn-RS" b="1" dirty="0" smtClean="0">
                <a:hlinkClick r:id="rId2"/>
              </a:rPr>
              <a:t>link</a:t>
            </a:r>
            <a:r>
              <a:rPr lang="hr-HR" altLang="sr-Latn-RS" dirty="0" smtClean="0"/>
              <a:t>).</a:t>
            </a:r>
          </a:p>
          <a:p>
            <a:pPr>
              <a:lnSpc>
                <a:spcPct val="92000"/>
              </a:lnSpc>
              <a:spcBef>
                <a:spcPts val="1200"/>
              </a:spcBef>
            </a:pPr>
            <a:r>
              <a:rPr lang="hr-HR" altLang="sr-Latn-RS" i="1" dirty="0" smtClean="0"/>
              <a:t>Virtualne</a:t>
            </a:r>
            <a:r>
              <a:rPr lang="hr-HR" altLang="sr-Latn-RS" dirty="0" smtClean="0"/>
              <a:t> prostore za učenje obično kreira nastavnik i oni imaju </a:t>
            </a:r>
            <a:r>
              <a:rPr lang="hr-HR" altLang="sr-Latn-RS" i="1" dirty="0" smtClean="0"/>
              <a:t>predefinirane</a:t>
            </a:r>
            <a:r>
              <a:rPr lang="hr-HR" altLang="sr-Latn-RS" dirty="0" smtClean="0"/>
              <a:t> sadržaje i procedure, dok je </a:t>
            </a:r>
            <a:r>
              <a:rPr lang="hr-HR" altLang="sr-Latn-RS" b="1" i="1" dirty="0" smtClean="0"/>
              <a:t>osobni prostor za učenje</a:t>
            </a:r>
            <a:r>
              <a:rPr lang="hr-HR" altLang="sr-Latn-RS" i="1" dirty="0" smtClean="0"/>
              <a:t> </a:t>
            </a:r>
            <a:r>
              <a:rPr lang="hr-HR" altLang="sr-Latn-RS" dirty="0" smtClean="0"/>
              <a:t>organizirao </a:t>
            </a:r>
            <a:r>
              <a:rPr lang="hr-HR" altLang="sr-Latn-RS" dirty="0" smtClean="0"/>
              <a:t>sâm učenik, </a:t>
            </a:r>
            <a:r>
              <a:rPr lang="hr-HR" altLang="sr-Latn-RS" dirty="0" smtClean="0"/>
              <a:t>koji može biti elektronički povezan i razmjenjivati znanje s drugim učenicima.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550" y="178522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Osobni „virtualni” prostori za učenje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9996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5"/>
            <a:ext cx="8064500" cy="56610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hr-HR" altLang="sr-Latn-RS" sz="2600" dirty="0" smtClean="0"/>
              <a:t>Preporučuju se sljedeći </a:t>
            </a:r>
            <a:r>
              <a:rPr lang="hr-HR" altLang="sr-Latn-RS" sz="2600" b="1" i="1" u="sng" dirty="0" smtClean="0"/>
              <a:t>organizacijski i tehnički  preduvjeti za uporabu e-</a:t>
            </a:r>
            <a:r>
              <a:rPr lang="hr-HR" altLang="sr-Latn-RS" sz="2600" b="1" i="1" u="sng" dirty="0" err="1" smtClean="0"/>
              <a:t>portfolija</a:t>
            </a:r>
            <a:r>
              <a:rPr lang="hr-HR" altLang="sr-Latn-RS" sz="2600" b="1" i="1" u="sng" dirty="0" smtClean="0"/>
              <a:t>:</a:t>
            </a:r>
            <a:endParaRPr lang="hr-HR" altLang="sr-Latn-RS" sz="2600" b="1" dirty="0" smtClean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r-HR" altLang="sr-Latn-RS" sz="2400" dirty="0" smtClean="0"/>
              <a:t>odgovarajuća </a:t>
            </a:r>
            <a:r>
              <a:rPr lang="hr-HR" altLang="sr-Latn-RS" sz="2400" b="1" dirty="0" smtClean="0"/>
              <a:t>internetska/web pismenost</a:t>
            </a:r>
            <a:r>
              <a:rPr lang="hr-HR" altLang="sr-Latn-RS" sz="2400" dirty="0" smtClean="0"/>
              <a:t> učenika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r-HR" altLang="sr-Latn-RS" sz="2400" dirty="0" smtClean="0"/>
              <a:t>visoka razina računalne pismenosti kod rada s nekoliko različitih web 2.0 aplikacija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r-HR" altLang="sr-Latn-RS" sz="2400" b="1" dirty="0" smtClean="0"/>
              <a:t>prethodne upute</a:t>
            </a:r>
            <a:r>
              <a:rPr lang="hr-HR" altLang="sr-Latn-RS" sz="2400" dirty="0" smtClean="0"/>
              <a:t> za korištenje e-</a:t>
            </a:r>
            <a:r>
              <a:rPr lang="hr-HR" altLang="sr-Latn-RS" sz="2400" dirty="0" err="1" smtClean="0"/>
              <a:t>portfolija</a:t>
            </a:r>
            <a:r>
              <a:rPr lang="hr-HR" altLang="sr-Latn-RS" sz="2400" dirty="0" smtClean="0"/>
              <a:t> u učionici s računalima ili online instrukcije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r-HR" altLang="sr-Latn-RS" sz="2400" dirty="0" smtClean="0"/>
              <a:t>dobro odabrani ciljevi i postavljanje u širi pedagoški okvir, uz </a:t>
            </a:r>
            <a:r>
              <a:rPr lang="hr-HR" altLang="sr-Latn-RS" sz="2400" b="1" dirty="0" smtClean="0"/>
              <a:t>odgovarajući instrukcijski dizajn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r-HR" altLang="sr-Latn-RS" sz="2400" dirty="0" smtClean="0"/>
              <a:t>osigurano je </a:t>
            </a:r>
            <a:r>
              <a:rPr lang="hr-HR" altLang="sr-Latn-RS" sz="2400" b="1" dirty="0" smtClean="0"/>
              <a:t>dodatno vrijeme </a:t>
            </a:r>
            <a:r>
              <a:rPr lang="hr-HR" altLang="sr-Latn-RS" sz="2400" dirty="0" smtClean="0"/>
              <a:t>za primjenu kako od strane nastavnika, tako i učenika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hr-HR" altLang="sr-Latn-RS" sz="2400" dirty="0"/>
              <a:t>o</a:t>
            </a:r>
            <a:r>
              <a:rPr lang="hr-HR" altLang="sr-Latn-RS" sz="2400" dirty="0" smtClean="0"/>
              <a:t>sigurana je</a:t>
            </a:r>
            <a:r>
              <a:rPr lang="hr-HR" altLang="sr-Latn-RS" sz="2400" b="1" dirty="0" smtClean="0"/>
              <a:t> tehnička podrška</a:t>
            </a:r>
            <a:r>
              <a:rPr lang="hr-HR" altLang="sr-Latn-RS" sz="2400" dirty="0" smtClean="0"/>
              <a:t> nastavniku u slučaju korištenja vlastitog računala poslužitelja</a:t>
            </a:r>
          </a:p>
          <a:p>
            <a:pPr>
              <a:lnSpc>
                <a:spcPct val="90000"/>
              </a:lnSpc>
            </a:pPr>
            <a:endParaRPr lang="en-US" altLang="sr-Latn-RS" dirty="0" smtClean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00113" y="188913"/>
            <a:ext cx="7200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Završne napomene</a:t>
            </a:r>
            <a:endParaRPr lang="hr-HR" altLang="sr-Latn-RS" sz="3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196974"/>
            <a:ext cx="8243887" cy="55443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500" b="1" u="sng" dirty="0" smtClean="0"/>
              <a:t>Izazovi, koristi i nove mogućnosti:</a:t>
            </a:r>
            <a:endParaRPr lang="hr-HR" altLang="sr-Latn-RS" sz="2500" dirty="0" smtClean="0"/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b="1" dirty="0" smtClean="0"/>
              <a:t>veći interes</a:t>
            </a:r>
            <a:r>
              <a:rPr lang="hr-HR" altLang="sr-Latn-RS" sz="2300" dirty="0" smtClean="0"/>
              <a:t> učenika za praktične zadatke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podrška </a:t>
            </a:r>
            <a:r>
              <a:rPr lang="hr-HR" altLang="sr-Latn-RS" sz="2300" dirty="0" err="1" smtClean="0"/>
              <a:t>kognitivističkim</a:t>
            </a:r>
            <a:r>
              <a:rPr lang="hr-HR" altLang="sr-Latn-RS" sz="2300" dirty="0" smtClean="0"/>
              <a:t> i konstruktivističkim metodama poučavanja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b="1" dirty="0" smtClean="0"/>
              <a:t>bogatije obrazovno iskustvo</a:t>
            </a:r>
            <a:r>
              <a:rPr lang="hr-HR" altLang="sr-Latn-RS" sz="2300" dirty="0" smtClean="0"/>
              <a:t> učenika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poticanje interakcije među učenicima i </a:t>
            </a:r>
            <a:r>
              <a:rPr lang="hr-HR" altLang="sr-Latn-RS" sz="2300" b="1" dirty="0" smtClean="0"/>
              <a:t>suradničkog učenja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razvijanje </a:t>
            </a:r>
            <a:r>
              <a:rPr lang="hr-HR" altLang="sr-Latn-RS" sz="2300" b="1" dirty="0" smtClean="0"/>
              <a:t>internetskih/web kompetencija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brzo kreiranje dopunskih nastavnih sadržaja za predmete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stjecanje </a:t>
            </a:r>
            <a:r>
              <a:rPr lang="hr-HR" altLang="sr-Latn-RS" sz="2300" b="1" dirty="0" smtClean="0"/>
              <a:t>viših razina znanja</a:t>
            </a:r>
            <a:r>
              <a:rPr lang="hr-HR" altLang="sr-Latn-RS" sz="2300" dirty="0" smtClean="0"/>
              <a:t> iz teorijskih i praktičnih područja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uspješnije strategije pristupanja problemima kod učenja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izbor </a:t>
            </a:r>
            <a:r>
              <a:rPr lang="hr-HR" altLang="sr-Latn-RS" sz="2300" b="1" dirty="0" smtClean="0"/>
              <a:t>pedagoških (mikro)aktivnosti</a:t>
            </a:r>
            <a:r>
              <a:rPr lang="hr-HR" altLang="sr-Latn-RS" sz="2300" dirty="0" smtClean="0"/>
              <a:t> ili tzv. e-aktivnosti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hr-HR" altLang="sr-Latn-RS" sz="2300" dirty="0" smtClean="0"/>
              <a:t>integriranje kompetencija nastavnika u radu s različitim web tehnologijama</a:t>
            </a:r>
            <a:endParaRPr lang="en-US" altLang="sr-Latn-RS" sz="1800" dirty="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00113" y="188913"/>
            <a:ext cx="72009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2900" b="1" i="0" dirty="0" smtClean="0"/>
              <a:t>Rezultati uspješne primjene e-</a:t>
            </a:r>
            <a:r>
              <a:rPr lang="hr-HR" altLang="sr-Latn-RS" sz="2900" b="1" i="0" dirty="0" err="1" smtClean="0"/>
              <a:t>portfolija</a:t>
            </a:r>
            <a:endParaRPr lang="hr-HR" altLang="sr-Latn-RS" sz="29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86288"/>
            <a:ext cx="9144000" cy="714375"/>
          </a:xfrm>
        </p:spPr>
        <p:txBody>
          <a:bodyPr/>
          <a:lstStyle/>
          <a:p>
            <a:r>
              <a:rPr lang="hr-HR" altLang="sr-Latn-RS" sz="2600" dirty="0" smtClean="0">
                <a:solidFill>
                  <a:schemeClr val="tx2"/>
                </a:solidFill>
              </a:rPr>
              <a:t>goran.bubas@foi.hr</a:t>
            </a:r>
            <a:endParaRPr lang="en-US" altLang="sr-Latn-RS" sz="2600" dirty="0" smtClean="0">
              <a:solidFill>
                <a:schemeClr val="tx2"/>
              </a:solidFill>
            </a:endParaRPr>
          </a:p>
          <a:p>
            <a:endParaRPr lang="en-US" altLang="sr-Latn-R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28813" y="3292475"/>
            <a:ext cx="5429250" cy="7016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sr-Latn-RS" sz="4000" b="1" i="0"/>
              <a:t>Hvala!</a:t>
            </a:r>
          </a:p>
        </p:txBody>
      </p:sp>
      <p:pic>
        <p:nvPicPr>
          <p:cNvPr id="33796" name="Picture 5" descr="Eduweb2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20161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16"/>
            <a:ext cx="9144000" cy="74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24745"/>
            <a:ext cx="8208912" cy="504056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b="1" dirty="0" smtClean="0"/>
              <a:t>Primjer online </a:t>
            </a:r>
            <a:r>
              <a:rPr lang="hr-HR" altLang="sr-Latn-RS" b="1" u="sng" dirty="0" smtClean="0"/>
              <a:t>dnevnika učenja</a:t>
            </a:r>
            <a:r>
              <a:rPr lang="hr-HR" altLang="sr-Latn-RS" b="1" dirty="0" smtClean="0"/>
              <a:t> iz nastavnog predmeta</a:t>
            </a:r>
            <a:endParaRPr lang="hr-HR" altLang="sr-Latn-RS" dirty="0" smtClean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550" y="178522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Primjer osobnog prostora za učenje /1</a:t>
            </a:r>
            <a:endParaRPr lang="hr-HR" altLang="sr-Latn-RS" sz="3000" b="1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24788"/>
            <a:ext cx="8208912" cy="52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24745"/>
            <a:ext cx="8208912" cy="504056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hr-HR" altLang="sr-Latn-RS" b="1" dirty="0" smtClean="0"/>
              <a:t>Primjer online </a:t>
            </a:r>
            <a:r>
              <a:rPr lang="hr-HR" altLang="sr-Latn-RS" b="1" u="sng" dirty="0" smtClean="0"/>
              <a:t>prezentacije projekta</a:t>
            </a:r>
            <a:endParaRPr lang="hr-HR" altLang="sr-Latn-RS" u="sng" dirty="0" smtClean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550" y="178522"/>
            <a:ext cx="712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Primjer osobnog prostora za učenje /2</a:t>
            </a:r>
            <a:endParaRPr lang="hr-HR" altLang="sr-Latn-RS" sz="3000" b="1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8208911" cy="51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116013" y="3538538"/>
            <a:ext cx="5559425" cy="248285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606550" y="1485900"/>
            <a:ext cx="1798638" cy="14922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hr-HR" altLang="sr-Latn-RS" b="1" i="0" dirty="0">
                <a:latin typeface="Arial Narrow" panose="020B0606020202030204" pitchFamily="34" charset="0"/>
                <a:cs typeface="Latha" panose="020B0604020202020204" pitchFamily="34" charset="0"/>
              </a:rPr>
              <a:t>Tradicionalna nastava u učionici</a:t>
            </a:r>
          </a:p>
          <a:p>
            <a:pPr algn="ctr">
              <a:spcBef>
                <a:spcPts val="600"/>
              </a:spcBef>
            </a:pPr>
            <a:r>
              <a:rPr lang="hr-HR" altLang="sr-Latn-RS" dirty="0">
                <a:latin typeface="Arial Narrow" panose="020B0606020202030204" pitchFamily="34" charset="0"/>
                <a:cs typeface="Latha" panose="020B0604020202020204" pitchFamily="34" charset="0"/>
              </a:rPr>
              <a:t>Teme lekcija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386263" y="1485900"/>
            <a:ext cx="1798637" cy="14922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hr-HR" altLang="sr-Latn-RS" b="1" i="0" dirty="0">
                <a:latin typeface="Arial Narrow" panose="020B0606020202030204" pitchFamily="34" charset="0"/>
                <a:cs typeface="Latha" panose="020B0604020202020204" pitchFamily="34" charset="0"/>
              </a:rPr>
              <a:t>Online vježbe u računalnoj učionici</a:t>
            </a:r>
          </a:p>
          <a:p>
            <a:pPr algn="ctr"/>
            <a:endParaRPr lang="hr-HR" altLang="sr-Latn-RS" sz="600" i="0" dirty="0">
              <a:latin typeface="Arial Narrow" panose="020B0606020202030204" pitchFamily="34" charset="0"/>
              <a:cs typeface="Latha" panose="020B0604020202020204" pitchFamily="34" charset="0"/>
            </a:endParaRPr>
          </a:p>
          <a:p>
            <a:pPr algn="ctr"/>
            <a:r>
              <a:rPr lang="hr-HR" altLang="sr-Latn-RS" dirty="0" smtClean="0">
                <a:latin typeface="Arial Narrow" panose="020B0606020202030204" pitchFamily="34" charset="0"/>
                <a:cs typeface="Latha" panose="020B0604020202020204" pitchFamily="34" charset="0"/>
              </a:rPr>
              <a:t>Web 2.0, </a:t>
            </a:r>
            <a:r>
              <a:rPr lang="hr-HR" altLang="sr-Latn-RS" dirty="0" err="1" smtClean="0">
                <a:latin typeface="Arial Narrow" panose="020B0606020202030204" pitchFamily="34" charset="0"/>
                <a:cs typeface="Latha" panose="020B0604020202020204" pitchFamily="34" charset="0"/>
              </a:rPr>
              <a:t>Moodle</a:t>
            </a:r>
            <a:endParaRPr lang="hr-HR" altLang="sr-Latn-RS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165975" y="1485900"/>
            <a:ext cx="1798638" cy="14922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hr-HR" altLang="sr-Latn-RS" sz="400" b="1" i="0" dirty="0">
              <a:latin typeface="Arial Narrow" panose="020B0606020202030204" pitchFamily="34" charset="0"/>
              <a:cs typeface="Latha" panose="020B0604020202020204" pitchFamily="34" charset="0"/>
            </a:endParaRPr>
          </a:p>
          <a:p>
            <a:pPr algn="ctr"/>
            <a:r>
              <a:rPr lang="hr-HR" altLang="sr-Latn-RS" b="1" i="0" dirty="0">
                <a:latin typeface="Arial Narrow" panose="020B0606020202030204" pitchFamily="34" charset="0"/>
                <a:cs typeface="Latha" panose="020B0604020202020204" pitchFamily="34" charset="0"/>
              </a:rPr>
              <a:t>Zadaci za rad kod kuće</a:t>
            </a:r>
          </a:p>
          <a:p>
            <a:pPr algn="ctr"/>
            <a:endParaRPr lang="hr-HR" altLang="sr-Latn-RS" sz="1000" i="0" dirty="0">
              <a:latin typeface="Arial Narrow" panose="020B0606020202030204" pitchFamily="34" charset="0"/>
              <a:cs typeface="Latha" panose="020B0604020202020204" pitchFamily="34" charset="0"/>
            </a:endParaRPr>
          </a:p>
          <a:p>
            <a:pPr algn="ctr"/>
            <a:r>
              <a:rPr lang="hr-HR" altLang="sr-Latn-RS" dirty="0">
                <a:latin typeface="Arial Narrow" panose="020B0606020202030204" pitchFamily="34" charset="0"/>
                <a:cs typeface="Latha" panose="020B0604020202020204" pitchFamily="34" charset="0"/>
              </a:rPr>
              <a:t>Različite </a:t>
            </a:r>
            <a:r>
              <a:rPr lang="hr-HR" altLang="sr-Latn-RS" dirty="0" smtClean="0">
                <a:latin typeface="Arial Narrow" panose="020B0606020202030204" pitchFamily="34" charset="0"/>
                <a:cs typeface="Latha" panose="020B0604020202020204" pitchFamily="34" charset="0"/>
              </a:rPr>
              <a:t>teme i web 2.0 alati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568700" y="2163763"/>
            <a:ext cx="654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348413" y="2163763"/>
            <a:ext cx="654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606550" y="3989388"/>
            <a:ext cx="1798638" cy="15811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hr-HR" altLang="sr-Latn-RS" b="1" i="0" dirty="0">
                <a:latin typeface="Arial Narrow" panose="020B0606020202030204" pitchFamily="34" charset="0"/>
                <a:cs typeface="Latha" panose="020B0604020202020204" pitchFamily="34" charset="0"/>
              </a:rPr>
              <a:t>Studentske  prezentacije</a:t>
            </a:r>
          </a:p>
          <a:p>
            <a:pPr algn="ctr"/>
            <a:endParaRPr lang="hr-HR" altLang="sr-Latn-RS" i="0" dirty="0">
              <a:latin typeface="Arial Narrow" panose="020B0606020202030204" pitchFamily="34" charset="0"/>
              <a:cs typeface="Latha" panose="020B0604020202020204" pitchFamily="34" charset="0"/>
            </a:endParaRPr>
          </a:p>
          <a:p>
            <a:pPr algn="ctr"/>
            <a:r>
              <a:rPr lang="hr-HR" altLang="sr-Latn-RS" dirty="0">
                <a:latin typeface="Arial Narrow" panose="020B0606020202030204" pitchFamily="34" charset="0"/>
                <a:cs typeface="Latha" panose="020B0604020202020204" pitchFamily="34" charset="0"/>
              </a:rPr>
              <a:t>Različite </a:t>
            </a:r>
            <a:r>
              <a:rPr lang="hr-HR" altLang="sr-Latn-RS" dirty="0" smtClean="0">
                <a:latin typeface="Arial Narrow" panose="020B0606020202030204" pitchFamily="34" charset="0"/>
                <a:cs typeface="Latha" panose="020B0604020202020204" pitchFamily="34" charset="0"/>
              </a:rPr>
              <a:t>teme, web 2.0 i e-</a:t>
            </a:r>
            <a:r>
              <a:rPr lang="hr-HR" altLang="sr-Latn-RS" dirty="0" err="1" smtClean="0">
                <a:latin typeface="Arial Narrow" panose="020B0606020202030204" pitchFamily="34" charset="0"/>
                <a:cs typeface="Latha" panose="020B0604020202020204" pitchFamily="34" charset="0"/>
              </a:rPr>
              <a:t>porfolio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386263" y="3989388"/>
            <a:ext cx="1798637" cy="15811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hr-HR" altLang="sr-Latn-RS" b="1" i="0" dirty="0">
                <a:latin typeface="Arial Narrow" panose="020B0606020202030204" pitchFamily="34" charset="0"/>
                <a:cs typeface="Latha" panose="020B0604020202020204" pitchFamily="34" charset="0"/>
              </a:rPr>
              <a:t>Studenti kreiraju online sadržaj</a:t>
            </a:r>
          </a:p>
          <a:p>
            <a:pPr algn="ctr"/>
            <a:endParaRPr lang="hr-HR" altLang="sr-Latn-RS" i="0" dirty="0">
              <a:latin typeface="Arial Narrow" panose="020B0606020202030204" pitchFamily="34" charset="0"/>
              <a:cs typeface="Latha" panose="020B0604020202020204" pitchFamily="34" charset="0"/>
            </a:endParaRPr>
          </a:p>
          <a:p>
            <a:pPr algn="ctr"/>
            <a:r>
              <a:rPr lang="hr-HR" altLang="sr-Latn-RS" dirty="0" smtClean="0">
                <a:latin typeface="Arial Narrow" panose="020B0606020202030204" pitchFamily="34" charset="0"/>
                <a:cs typeface="Latha" panose="020B0604020202020204" pitchFamily="34" charset="0"/>
              </a:rPr>
              <a:t>Web 2.0, </a:t>
            </a:r>
            <a:r>
              <a:rPr lang="hr-HR" altLang="sr-Latn-RS" dirty="0">
                <a:latin typeface="Arial Narrow" panose="020B0606020202030204" pitchFamily="34" charset="0"/>
                <a:cs typeface="Latha" panose="020B0604020202020204" pitchFamily="34" charset="0"/>
              </a:rPr>
              <a:t>wiki, blog, </a:t>
            </a:r>
            <a:r>
              <a:rPr lang="hr-HR" altLang="sr-Latn-RS" dirty="0" smtClean="0">
                <a:latin typeface="Arial Narrow" panose="020B0606020202030204" pitchFamily="34" charset="0"/>
                <a:cs typeface="Latha" panose="020B0604020202020204" pitchFamily="34" charset="0"/>
              </a:rPr>
              <a:t>e-</a:t>
            </a:r>
            <a:r>
              <a:rPr lang="hr-HR" altLang="sr-Latn-RS" dirty="0" err="1" smtClean="0">
                <a:latin typeface="Arial Narrow" panose="020B0606020202030204" pitchFamily="34" charset="0"/>
                <a:cs typeface="Latha" panose="020B0604020202020204" pitchFamily="34" charset="0"/>
              </a:rPr>
              <a:t>portfolio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2424113" y="2752725"/>
            <a:ext cx="0" cy="1354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V="1">
            <a:off x="5203825" y="2752725"/>
            <a:ext cx="0" cy="13541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8147050" y="2978150"/>
            <a:ext cx="0" cy="1689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6838950" y="4667250"/>
            <a:ext cx="130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3568700" y="4684713"/>
            <a:ext cx="654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Deset godina </a:t>
            </a:r>
            <a:r>
              <a:rPr lang="hr-HR" altLang="sr-Latn-RS" sz="3000" b="1" i="0" dirty="0"/>
              <a:t>primjene </a:t>
            </a:r>
            <a:r>
              <a:rPr lang="hr-HR" altLang="sr-Latn-RS" sz="3000" b="1" i="0" dirty="0" smtClean="0"/>
              <a:t>web 2.0 alata</a:t>
            </a:r>
            <a:endParaRPr lang="hr-HR" altLang="sr-Latn-RS" sz="3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2" y="1124745"/>
            <a:ext cx="8136383" cy="64807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600" b="1" dirty="0" smtClean="0"/>
              <a:t>Kako se razvijala uporaba web 2.0 alata u nastavi?</a:t>
            </a:r>
            <a:endParaRPr lang="hr-HR" altLang="sr-Latn-RS" sz="2400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Web 2.0 alati u nastavi  /1</a:t>
            </a:r>
            <a:endParaRPr lang="hr-HR" altLang="sr-Latn-RS" sz="3000" b="1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5" y="1628800"/>
            <a:ext cx="8088333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2" y="1124745"/>
            <a:ext cx="8136383" cy="5544344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60000"/>
              </a:spcBef>
            </a:pPr>
            <a:r>
              <a:rPr lang="hr-HR" altLang="sr-Latn-RS" sz="2600" b="1" dirty="0" smtClean="0"/>
              <a:t>Analiza web 2.0 alata u </a:t>
            </a:r>
            <a:r>
              <a:rPr lang="hr-HR" altLang="sr-Latn-RS" sz="2600" b="1" dirty="0" err="1" smtClean="0"/>
              <a:t>iProjektu</a:t>
            </a:r>
            <a:r>
              <a:rPr lang="hr-HR" altLang="sr-Latn-RS" sz="2600" b="1" dirty="0" smtClean="0"/>
              <a:t> </a:t>
            </a:r>
            <a:r>
              <a:rPr lang="hr-HR" altLang="sr-Latn-RS" sz="2600" b="1" i="1" dirty="0" smtClean="0"/>
              <a:t>EduWeb2.0</a:t>
            </a:r>
            <a:r>
              <a:rPr lang="hr-HR" altLang="sr-Latn-RS" sz="2600" b="1" dirty="0" smtClean="0"/>
              <a:t> (</a:t>
            </a:r>
            <a:r>
              <a:rPr lang="hr-HR" altLang="sr-Latn-RS" sz="2600" b="1" dirty="0" smtClean="0">
                <a:hlinkClick r:id="rId2"/>
              </a:rPr>
              <a:t>link</a:t>
            </a:r>
            <a:r>
              <a:rPr lang="hr-HR" altLang="sr-Latn-RS" sz="2600" b="1" dirty="0" smtClean="0"/>
              <a:t>)</a:t>
            </a:r>
            <a:endParaRPr lang="hr-HR" altLang="sr-Latn-RS" sz="24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Online </a:t>
            </a:r>
            <a:r>
              <a:rPr lang="hr-HR" altLang="sr-Latn-RS" sz="2200" dirty="0"/>
              <a:t>vođenje bilježaka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Kolaborativni </a:t>
            </a:r>
            <a:r>
              <a:rPr lang="hr-HR" altLang="sr-Latn-RS" sz="2200" dirty="0"/>
              <a:t>Google alati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Društvene </a:t>
            </a:r>
            <a:r>
              <a:rPr lang="hr-HR" altLang="sr-Latn-RS" sz="2200" dirty="0"/>
              <a:t>knjižne oznake </a:t>
            </a:r>
            <a:r>
              <a:rPr lang="hr-HR" altLang="sr-Latn-RS" sz="2200" dirty="0" smtClean="0"/>
              <a:t>(</a:t>
            </a:r>
            <a:r>
              <a:rPr lang="hr-HR" altLang="sr-Latn-RS" sz="2200" dirty="0" err="1" smtClean="0"/>
              <a:t>social</a:t>
            </a:r>
            <a:r>
              <a:rPr lang="hr-HR" altLang="sr-Latn-RS" sz="2200" dirty="0" smtClean="0"/>
              <a:t> </a:t>
            </a:r>
            <a:r>
              <a:rPr lang="hr-HR" altLang="sr-Latn-RS" sz="2200" dirty="0" err="1" smtClean="0"/>
              <a:t>bookmarking</a:t>
            </a:r>
            <a:r>
              <a:rPr lang="hr-HR" altLang="sr-Latn-RS" sz="2200" dirty="0" smtClean="0"/>
              <a:t>)</a:t>
            </a:r>
            <a:endParaRPr lang="hr-HR" altLang="sr-Latn-RS" sz="22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Mentalne </a:t>
            </a:r>
            <a:r>
              <a:rPr lang="hr-HR" altLang="sr-Latn-RS" sz="2200" dirty="0"/>
              <a:t>mape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Blok-dijagrami</a:t>
            </a:r>
            <a:endParaRPr lang="hr-HR" altLang="sr-Latn-RS" sz="22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Online </a:t>
            </a:r>
            <a:r>
              <a:rPr lang="hr-HR" altLang="sr-Latn-RS" sz="2200" dirty="0"/>
              <a:t>prezentacije / video </a:t>
            </a:r>
            <a:r>
              <a:rPr lang="hr-HR" altLang="sr-Latn-RS" sz="2200" dirty="0" err="1"/>
              <a:t>podcasting</a:t>
            </a:r>
            <a:endParaRPr lang="hr-HR" altLang="sr-Latn-RS" sz="22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Audio </a:t>
            </a:r>
            <a:r>
              <a:rPr lang="hr-HR" altLang="sr-Latn-RS" sz="2200" dirty="0" err="1"/>
              <a:t>podcasting</a:t>
            </a:r>
            <a:endParaRPr lang="hr-HR" altLang="sr-Latn-RS" sz="22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Online </a:t>
            </a:r>
            <a:r>
              <a:rPr lang="hr-HR" altLang="sr-Latn-RS" sz="2200" dirty="0"/>
              <a:t>fotografije &amp; kreiranje online stripova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Online </a:t>
            </a:r>
            <a:r>
              <a:rPr lang="hr-HR" altLang="sr-Latn-RS" sz="2200" dirty="0"/>
              <a:t>ankete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Društvene </a:t>
            </a:r>
            <a:r>
              <a:rPr lang="hr-HR" altLang="sr-Latn-RS" sz="2200" dirty="0"/>
              <a:t>mreže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E-</a:t>
            </a:r>
            <a:r>
              <a:rPr lang="hr-HR" altLang="sr-Latn-RS" sz="2200" dirty="0" err="1" smtClean="0"/>
              <a:t>portfolio</a:t>
            </a:r>
            <a:r>
              <a:rPr lang="hr-HR" altLang="sr-Latn-RS" sz="2200" dirty="0" smtClean="0"/>
              <a:t> </a:t>
            </a:r>
            <a:r>
              <a:rPr lang="hr-HR" altLang="sr-Latn-RS" sz="2200" dirty="0"/>
              <a:t>sustavi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Wikiji </a:t>
            </a:r>
            <a:r>
              <a:rPr lang="hr-HR" altLang="sr-Latn-RS" sz="2200" dirty="0"/>
              <a:t>i blogovi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err="1"/>
              <a:t>Mashupovi</a:t>
            </a:r>
            <a:endParaRPr lang="hr-HR" altLang="sr-Latn-RS" sz="22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Editiranje </a:t>
            </a:r>
            <a:r>
              <a:rPr lang="hr-HR" altLang="sr-Latn-RS" sz="2200" dirty="0"/>
              <a:t>videozapisa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hr-HR" altLang="sr-Latn-RS" sz="2200" dirty="0" smtClean="0"/>
              <a:t>Screen </a:t>
            </a:r>
            <a:r>
              <a:rPr lang="hr-HR" altLang="sr-Latn-RS" sz="2200" dirty="0"/>
              <a:t>&amp; </a:t>
            </a:r>
            <a:r>
              <a:rPr lang="hr-HR" altLang="sr-Latn-RS" sz="2200" dirty="0" err="1"/>
              <a:t>sound</a:t>
            </a:r>
            <a:r>
              <a:rPr lang="hr-HR" altLang="sr-Latn-RS" sz="2200" dirty="0"/>
              <a:t> </a:t>
            </a:r>
            <a:r>
              <a:rPr lang="hr-HR" altLang="sr-Latn-RS" sz="2200" dirty="0" err="1" smtClean="0"/>
              <a:t>capture</a:t>
            </a:r>
            <a:r>
              <a:rPr lang="hr-HR" altLang="sr-Latn-RS" sz="2200" dirty="0" smtClean="0"/>
              <a:t> itd.</a:t>
            </a:r>
            <a:endParaRPr lang="hr-HR" altLang="sr-Latn-RS" sz="2200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129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altLang="sr-Latn-RS" sz="3000" b="1" i="0" dirty="0" smtClean="0"/>
              <a:t>Web 2.0 alati u nastavi  /1</a:t>
            </a:r>
            <a:endParaRPr lang="hr-HR" altLang="sr-Latn-RS" sz="3000" b="1" i="0" dirty="0"/>
          </a:p>
        </p:txBody>
      </p:sp>
    </p:spTree>
    <p:extLst>
      <p:ext uri="{BB962C8B-B14F-4D97-AF65-F5344CB8AC3E}">
        <p14:creationId xmlns:p14="http://schemas.microsoft.com/office/powerpoint/2010/main" val="31868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2803</Words>
  <Application>Microsoft Office PowerPoint</Application>
  <PresentationFormat>On-screen Show (4:3)</PresentationFormat>
  <Paragraphs>255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Arial Narrow</vt:lpstr>
      <vt:lpstr>Calibri</vt:lpstr>
      <vt:lpstr>Latha</vt:lpstr>
      <vt:lpstr>Tahoma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2014-11-20T02:04:42Z</dcterms:created>
  <dcterms:modified xsi:type="dcterms:W3CDTF">2015-07-07T20:21:47Z</dcterms:modified>
</cp:coreProperties>
</file>